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4" r:id="rId3"/>
    <p:sldId id="257" r:id="rId4"/>
    <p:sldId id="258" r:id="rId5"/>
    <p:sldId id="265" r:id="rId6"/>
    <p:sldId id="260" r:id="rId7"/>
    <p:sldId id="261" r:id="rId8"/>
    <p:sldId id="262" r:id="rId9"/>
    <p:sldId id="266" r:id="rId10"/>
    <p:sldId id="259" r:id="rId11"/>
    <p:sldId id="263" r:id="rId12"/>
    <p:sldId id="267" r:id="rId13"/>
    <p:sldId id="271" r:id="rId14"/>
    <p:sldId id="270" r:id="rId15"/>
    <p:sldId id="272" r:id="rId16"/>
    <p:sldId id="273" r:id="rId17"/>
    <p:sldId id="274" r:id="rId18"/>
    <p:sldId id="275" r:id="rId19"/>
    <p:sldId id="276" r:id="rId20"/>
    <p:sldId id="277" r:id="rId21"/>
    <p:sldId id="278" r:id="rId22"/>
    <p:sldId id="279" r:id="rId23"/>
    <p:sldId id="280" r:id="rId24"/>
    <p:sldId id="281" r:id="rId25"/>
    <p:sldId id="282" r:id="rId26"/>
    <p:sldId id="284" r:id="rId27"/>
    <p:sldId id="285" r:id="rId28"/>
    <p:sldId id="286" r:id="rId29"/>
    <p:sldId id="287" r:id="rId30"/>
    <p:sldId id="288" r:id="rId31"/>
    <p:sldId id="289" r:id="rId32"/>
    <p:sldId id="290" r:id="rId33"/>
  </p:sldIdLst>
  <p:sldSz cx="9144000" cy="6858000" type="screen4x3"/>
  <p:notesSz cx="6858000" cy="9144000"/>
  <p:defaultText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88" d="100"/>
          <a:sy n="88" d="100"/>
        </p:scale>
        <p:origin x="-1282" y="-82"/>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533400" y="1371600"/>
            <a:ext cx="7851648"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17" name="Subtitle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30" name="Date Placeholder 29"/>
          <p:cNvSpPr>
            <a:spLocks noGrp="1"/>
          </p:cNvSpPr>
          <p:nvPr>
            <p:ph type="dt" sz="half" idx="10"/>
          </p:nvPr>
        </p:nvSpPr>
        <p:spPr/>
        <p:txBody>
          <a:bodyPr/>
          <a:lstStyle/>
          <a:p>
            <a:fld id="{9E514C9F-9283-4F57-92D9-82A4700F12AE}" type="datetimeFigureOut">
              <a:rPr lang="el-GR" smtClean="0"/>
              <a:pPr/>
              <a:t>5/8/2020</a:t>
            </a:fld>
            <a:endParaRPr lang="el-GR"/>
          </a:p>
        </p:txBody>
      </p:sp>
      <p:sp>
        <p:nvSpPr>
          <p:cNvPr id="19" name="Footer Placeholder 18"/>
          <p:cNvSpPr>
            <a:spLocks noGrp="1"/>
          </p:cNvSpPr>
          <p:nvPr>
            <p:ph type="ftr" sz="quarter" idx="11"/>
          </p:nvPr>
        </p:nvSpPr>
        <p:spPr/>
        <p:txBody>
          <a:bodyPr/>
          <a:lstStyle/>
          <a:p>
            <a:endParaRPr lang="el-GR"/>
          </a:p>
        </p:txBody>
      </p:sp>
      <p:sp>
        <p:nvSpPr>
          <p:cNvPr id="27" name="Slide Number Placeholder 26"/>
          <p:cNvSpPr>
            <a:spLocks noGrp="1"/>
          </p:cNvSpPr>
          <p:nvPr>
            <p:ph type="sldNum" sz="quarter" idx="12"/>
          </p:nvPr>
        </p:nvSpPr>
        <p:spPr/>
        <p:txBody>
          <a:bodyPr/>
          <a:lstStyle/>
          <a:p>
            <a:fld id="{9D0558D0-7B52-4C45-8D71-8274BB2DD90D}" type="slidenum">
              <a:rPr lang="el-GR" smtClean="0"/>
              <a:pPr/>
              <a:t>‹#›</a:t>
            </a:fld>
            <a:endParaRPr lang="el-GR"/>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9E514C9F-9283-4F57-92D9-82A4700F12AE}" type="datetimeFigureOut">
              <a:rPr lang="el-GR" smtClean="0"/>
              <a:pPr/>
              <a:t>5/8/2020</a:t>
            </a:fld>
            <a:endParaRPr lang="el-GR"/>
          </a:p>
        </p:txBody>
      </p:sp>
      <p:sp>
        <p:nvSpPr>
          <p:cNvPr id="5" name="Footer Placeholder 4"/>
          <p:cNvSpPr>
            <a:spLocks noGrp="1"/>
          </p:cNvSpPr>
          <p:nvPr>
            <p:ph type="ftr" sz="quarter" idx="11"/>
          </p:nvPr>
        </p:nvSpPr>
        <p:spPr/>
        <p:txBody>
          <a:bodyPr/>
          <a:lstStyle/>
          <a:p>
            <a:endParaRPr lang="el-GR"/>
          </a:p>
        </p:txBody>
      </p:sp>
      <p:sp>
        <p:nvSpPr>
          <p:cNvPr id="6" name="Slide Number Placeholder 5"/>
          <p:cNvSpPr>
            <a:spLocks noGrp="1"/>
          </p:cNvSpPr>
          <p:nvPr>
            <p:ph type="sldNum" sz="quarter" idx="12"/>
          </p:nvPr>
        </p:nvSpPr>
        <p:spPr/>
        <p:txBody>
          <a:bodyPr/>
          <a:lstStyle/>
          <a:p>
            <a:fld id="{9D0558D0-7B52-4C45-8D71-8274BB2DD90D}" type="slidenum">
              <a:rPr lang="el-GR" smtClean="0"/>
              <a:pPr/>
              <a:t>‹#›</a:t>
            </a:fld>
            <a:endParaRPr lang="el-G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914401"/>
            <a:ext cx="2057400" cy="5211763"/>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914401"/>
            <a:ext cx="6019800" cy="5211763"/>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9E514C9F-9283-4F57-92D9-82A4700F12AE}" type="datetimeFigureOut">
              <a:rPr lang="el-GR" smtClean="0"/>
              <a:pPr/>
              <a:t>5/8/2020</a:t>
            </a:fld>
            <a:endParaRPr lang="el-GR"/>
          </a:p>
        </p:txBody>
      </p:sp>
      <p:sp>
        <p:nvSpPr>
          <p:cNvPr id="5" name="Footer Placeholder 4"/>
          <p:cNvSpPr>
            <a:spLocks noGrp="1"/>
          </p:cNvSpPr>
          <p:nvPr>
            <p:ph type="ftr" sz="quarter" idx="11"/>
          </p:nvPr>
        </p:nvSpPr>
        <p:spPr/>
        <p:txBody>
          <a:bodyPr/>
          <a:lstStyle/>
          <a:p>
            <a:endParaRPr lang="el-GR"/>
          </a:p>
        </p:txBody>
      </p:sp>
      <p:sp>
        <p:nvSpPr>
          <p:cNvPr id="6" name="Slide Number Placeholder 5"/>
          <p:cNvSpPr>
            <a:spLocks noGrp="1"/>
          </p:cNvSpPr>
          <p:nvPr>
            <p:ph type="sldNum" sz="quarter" idx="12"/>
          </p:nvPr>
        </p:nvSpPr>
        <p:spPr/>
        <p:txBody>
          <a:bodyPr/>
          <a:lstStyle/>
          <a:p>
            <a:fld id="{9D0558D0-7B52-4C45-8D71-8274BB2DD90D}" type="slidenum">
              <a:rPr lang="el-GR" smtClean="0"/>
              <a:pPr/>
              <a:t>‹#›</a:t>
            </a:fld>
            <a:endParaRPr lang="el-G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9E514C9F-9283-4F57-92D9-82A4700F12AE}" type="datetimeFigureOut">
              <a:rPr lang="el-GR" smtClean="0"/>
              <a:pPr/>
              <a:t>5/8/2020</a:t>
            </a:fld>
            <a:endParaRPr lang="el-GR"/>
          </a:p>
        </p:txBody>
      </p:sp>
      <p:sp>
        <p:nvSpPr>
          <p:cNvPr id="5" name="Footer Placeholder 4"/>
          <p:cNvSpPr>
            <a:spLocks noGrp="1"/>
          </p:cNvSpPr>
          <p:nvPr>
            <p:ph type="ftr" sz="quarter" idx="11"/>
          </p:nvPr>
        </p:nvSpPr>
        <p:spPr/>
        <p:txBody>
          <a:bodyPr/>
          <a:lstStyle/>
          <a:p>
            <a:endParaRPr lang="el-GR"/>
          </a:p>
        </p:txBody>
      </p:sp>
      <p:sp>
        <p:nvSpPr>
          <p:cNvPr id="6" name="Slide Number Placeholder 5"/>
          <p:cNvSpPr>
            <a:spLocks noGrp="1"/>
          </p:cNvSpPr>
          <p:nvPr>
            <p:ph type="sldNum" sz="quarter" idx="12"/>
          </p:nvPr>
        </p:nvSpPr>
        <p:spPr/>
        <p:txBody>
          <a:bodyPr/>
          <a:lstStyle/>
          <a:p>
            <a:fld id="{9D0558D0-7B52-4C45-8D71-8274BB2DD90D}" type="slidenum">
              <a:rPr lang="el-GR" smtClean="0"/>
              <a:pPr/>
              <a:t>‹#›</a:t>
            </a:fld>
            <a:endParaRPr lang="el-G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0352" y="1316736"/>
            <a:ext cx="77724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530352" y="2704664"/>
            <a:ext cx="77724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9E514C9F-9283-4F57-92D9-82A4700F12AE}" type="datetimeFigureOut">
              <a:rPr lang="el-GR" smtClean="0"/>
              <a:pPr/>
              <a:t>5/8/2020</a:t>
            </a:fld>
            <a:endParaRPr lang="el-GR"/>
          </a:p>
        </p:txBody>
      </p:sp>
      <p:sp>
        <p:nvSpPr>
          <p:cNvPr id="5" name="Footer Placeholder 4"/>
          <p:cNvSpPr>
            <a:spLocks noGrp="1"/>
          </p:cNvSpPr>
          <p:nvPr>
            <p:ph type="ftr" sz="quarter" idx="11"/>
          </p:nvPr>
        </p:nvSpPr>
        <p:spPr/>
        <p:txBody>
          <a:bodyPr/>
          <a:lstStyle/>
          <a:p>
            <a:endParaRPr lang="el-GR"/>
          </a:p>
        </p:txBody>
      </p:sp>
      <p:sp>
        <p:nvSpPr>
          <p:cNvPr id="6" name="Slide Number Placeholder 5"/>
          <p:cNvSpPr>
            <a:spLocks noGrp="1"/>
          </p:cNvSpPr>
          <p:nvPr>
            <p:ph type="sldNum" sz="quarter" idx="12"/>
          </p:nvPr>
        </p:nvSpPr>
        <p:spPr/>
        <p:txBody>
          <a:bodyPr/>
          <a:lstStyle/>
          <a:p>
            <a:fld id="{9D0558D0-7B52-4C45-8D71-8274BB2DD90D}" type="slidenum">
              <a:rPr lang="el-GR" smtClean="0"/>
              <a:pPr/>
              <a:t>‹#›</a:t>
            </a:fld>
            <a:endParaRPr lang="el-GR"/>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9E514C9F-9283-4F57-92D9-82A4700F12AE}" type="datetimeFigureOut">
              <a:rPr lang="el-GR" smtClean="0"/>
              <a:pPr/>
              <a:t>5/8/2020</a:t>
            </a:fld>
            <a:endParaRPr lang="el-GR"/>
          </a:p>
        </p:txBody>
      </p:sp>
      <p:sp>
        <p:nvSpPr>
          <p:cNvPr id="6" name="Footer Placeholder 5"/>
          <p:cNvSpPr>
            <a:spLocks noGrp="1"/>
          </p:cNvSpPr>
          <p:nvPr>
            <p:ph type="ftr" sz="quarter" idx="11"/>
          </p:nvPr>
        </p:nvSpPr>
        <p:spPr/>
        <p:txBody>
          <a:bodyPr/>
          <a:lstStyle/>
          <a:p>
            <a:endParaRPr lang="el-GR"/>
          </a:p>
        </p:txBody>
      </p:sp>
      <p:sp>
        <p:nvSpPr>
          <p:cNvPr id="7" name="Slide Number Placeholder 6"/>
          <p:cNvSpPr>
            <a:spLocks noGrp="1"/>
          </p:cNvSpPr>
          <p:nvPr>
            <p:ph type="sldNum" sz="quarter" idx="12"/>
          </p:nvPr>
        </p:nvSpPr>
        <p:spPr/>
        <p:txBody>
          <a:bodyPr/>
          <a:lstStyle/>
          <a:p>
            <a:fld id="{9D0558D0-7B52-4C45-8D71-8274BB2DD90D}" type="slidenum">
              <a:rPr lang="el-GR" smtClean="0"/>
              <a:pPr/>
              <a:t>‹#›</a:t>
            </a:fld>
            <a:endParaRPr lang="el-G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tIns="45720" anchor="b"/>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855248"/>
            <a:ext cx="4040188"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1859757"/>
            <a:ext cx="4041775"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2514600"/>
            <a:ext cx="4040188"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2514600"/>
            <a:ext cx="4041775"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9E514C9F-9283-4F57-92D9-82A4700F12AE}" type="datetimeFigureOut">
              <a:rPr lang="el-GR" smtClean="0"/>
              <a:pPr/>
              <a:t>5/8/2020</a:t>
            </a:fld>
            <a:endParaRPr lang="el-GR"/>
          </a:p>
        </p:txBody>
      </p:sp>
      <p:sp>
        <p:nvSpPr>
          <p:cNvPr id="8" name="Footer Placeholder 7"/>
          <p:cNvSpPr>
            <a:spLocks noGrp="1"/>
          </p:cNvSpPr>
          <p:nvPr>
            <p:ph type="ftr" sz="quarter" idx="11"/>
          </p:nvPr>
        </p:nvSpPr>
        <p:spPr/>
        <p:txBody>
          <a:bodyPr/>
          <a:lstStyle/>
          <a:p>
            <a:endParaRPr lang="el-GR"/>
          </a:p>
        </p:txBody>
      </p:sp>
      <p:sp>
        <p:nvSpPr>
          <p:cNvPr id="9" name="Slide Number Placeholder 8"/>
          <p:cNvSpPr>
            <a:spLocks noGrp="1"/>
          </p:cNvSpPr>
          <p:nvPr>
            <p:ph type="sldNum" sz="quarter" idx="12"/>
          </p:nvPr>
        </p:nvSpPr>
        <p:spPr/>
        <p:txBody>
          <a:bodyPr/>
          <a:lstStyle/>
          <a:p>
            <a:fld id="{9D0558D0-7B52-4C45-8D71-8274BB2DD90D}" type="slidenum">
              <a:rPr lang="el-GR" smtClean="0"/>
              <a:pPr/>
              <a:t>‹#›</a:t>
            </a:fld>
            <a:endParaRPr lang="el-G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3058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9E514C9F-9283-4F57-92D9-82A4700F12AE}" type="datetimeFigureOut">
              <a:rPr lang="el-GR" smtClean="0"/>
              <a:pPr/>
              <a:t>5/8/2020</a:t>
            </a:fld>
            <a:endParaRPr lang="el-GR"/>
          </a:p>
        </p:txBody>
      </p:sp>
      <p:sp>
        <p:nvSpPr>
          <p:cNvPr id="4" name="Footer Placeholder 3"/>
          <p:cNvSpPr>
            <a:spLocks noGrp="1"/>
          </p:cNvSpPr>
          <p:nvPr>
            <p:ph type="ftr" sz="quarter" idx="11"/>
          </p:nvPr>
        </p:nvSpPr>
        <p:spPr/>
        <p:txBody>
          <a:bodyPr/>
          <a:lstStyle/>
          <a:p>
            <a:endParaRPr lang="el-GR"/>
          </a:p>
        </p:txBody>
      </p:sp>
      <p:sp>
        <p:nvSpPr>
          <p:cNvPr id="5" name="Slide Number Placeholder 4"/>
          <p:cNvSpPr>
            <a:spLocks noGrp="1"/>
          </p:cNvSpPr>
          <p:nvPr>
            <p:ph type="sldNum" sz="quarter" idx="12"/>
          </p:nvPr>
        </p:nvSpPr>
        <p:spPr/>
        <p:txBody>
          <a:bodyPr/>
          <a:lstStyle/>
          <a:p>
            <a:fld id="{9D0558D0-7B52-4C45-8D71-8274BB2DD90D}" type="slidenum">
              <a:rPr lang="el-GR" smtClean="0"/>
              <a:pPr/>
              <a:t>‹#›</a:t>
            </a:fld>
            <a:endParaRPr lang="el-G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514C9F-9283-4F57-92D9-82A4700F12AE}" type="datetimeFigureOut">
              <a:rPr lang="el-GR" smtClean="0"/>
              <a:pPr/>
              <a:t>5/8/2020</a:t>
            </a:fld>
            <a:endParaRPr lang="el-GR"/>
          </a:p>
        </p:txBody>
      </p:sp>
      <p:sp>
        <p:nvSpPr>
          <p:cNvPr id="3" name="Footer Placeholder 2"/>
          <p:cNvSpPr>
            <a:spLocks noGrp="1"/>
          </p:cNvSpPr>
          <p:nvPr>
            <p:ph type="ftr" sz="quarter" idx="11"/>
          </p:nvPr>
        </p:nvSpPr>
        <p:spPr/>
        <p:txBody>
          <a:bodyPr/>
          <a:lstStyle/>
          <a:p>
            <a:endParaRPr lang="el-GR"/>
          </a:p>
        </p:txBody>
      </p:sp>
      <p:sp>
        <p:nvSpPr>
          <p:cNvPr id="4" name="Slide Number Placeholder 3"/>
          <p:cNvSpPr>
            <a:spLocks noGrp="1"/>
          </p:cNvSpPr>
          <p:nvPr>
            <p:ph type="sldNum" sz="quarter" idx="12"/>
          </p:nvPr>
        </p:nvSpPr>
        <p:spPr/>
        <p:txBody>
          <a:bodyPr/>
          <a:lstStyle/>
          <a:p>
            <a:fld id="{9D0558D0-7B52-4C45-8D71-8274BB2DD90D}" type="slidenum">
              <a:rPr lang="el-GR" smtClean="0"/>
              <a:pPr/>
              <a:t>‹#›</a:t>
            </a:fld>
            <a:endParaRPr lang="el-G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514352"/>
            <a:ext cx="27432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5800" y="1676400"/>
            <a:ext cx="27432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3575050" y="1676400"/>
            <a:ext cx="5111750"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9E514C9F-9283-4F57-92D9-82A4700F12AE}" type="datetimeFigureOut">
              <a:rPr lang="el-GR" smtClean="0"/>
              <a:pPr/>
              <a:t>5/8/2020</a:t>
            </a:fld>
            <a:endParaRPr lang="el-GR"/>
          </a:p>
        </p:txBody>
      </p:sp>
      <p:sp>
        <p:nvSpPr>
          <p:cNvPr id="6" name="Footer Placeholder 5"/>
          <p:cNvSpPr>
            <a:spLocks noGrp="1"/>
          </p:cNvSpPr>
          <p:nvPr>
            <p:ph type="ftr" sz="quarter" idx="11"/>
          </p:nvPr>
        </p:nvSpPr>
        <p:spPr/>
        <p:txBody>
          <a:bodyPr/>
          <a:lstStyle/>
          <a:p>
            <a:endParaRPr lang="el-GR"/>
          </a:p>
        </p:txBody>
      </p:sp>
      <p:sp>
        <p:nvSpPr>
          <p:cNvPr id="7" name="Slide Number Placeholder 6"/>
          <p:cNvSpPr>
            <a:spLocks noGrp="1"/>
          </p:cNvSpPr>
          <p:nvPr>
            <p:ph type="sldNum" sz="quarter" idx="12"/>
          </p:nvPr>
        </p:nvSpPr>
        <p:spPr/>
        <p:txBody>
          <a:bodyPr/>
          <a:lstStyle/>
          <a:p>
            <a:fld id="{9D0558D0-7B52-4C45-8D71-8274BB2DD90D}" type="slidenum">
              <a:rPr lang="el-GR" smtClean="0"/>
              <a:pPr/>
              <a:t>‹#›</a:t>
            </a:fld>
            <a:endParaRPr lang="el-G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nip and Round Single Corner Rectangle 8"/>
          <p:cNvSpPr/>
          <p:nvPr/>
        </p:nvSpPr>
        <p:spPr>
          <a:xfrm rot="420000" flipV="1">
            <a:off x="3165753" y="1108077"/>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ight Triangle 11"/>
          <p:cNvSpPr/>
          <p:nvPr/>
        </p:nvSpPr>
        <p:spPr>
          <a:xfrm rot="420000" flipV="1">
            <a:off x="8004134" y="5359769"/>
            <a:ext cx="155448"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609600" y="1176996"/>
            <a:ext cx="2212848" cy="1582621"/>
          </a:xfrm>
        </p:spPr>
        <p:txBody>
          <a:bodyPr vert="horz" lIns="45720" tIns="45720" rIns="45720" bIns="45720" anchor="b"/>
          <a:lstStyle>
            <a:lvl1pPr algn="l">
              <a:buNone/>
              <a:defRPr sz="2000" b="1">
                <a:solidFill>
                  <a:schemeClr val="tx2"/>
                </a:solidFill>
              </a:defRPr>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609600" y="2828785"/>
            <a:ext cx="22098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9E514C9F-9283-4F57-92D9-82A4700F12AE}" type="datetimeFigureOut">
              <a:rPr lang="el-GR" smtClean="0"/>
              <a:pPr/>
              <a:t>5/8/2020</a:t>
            </a:fld>
            <a:endParaRPr lang="el-GR"/>
          </a:p>
        </p:txBody>
      </p:sp>
      <p:sp>
        <p:nvSpPr>
          <p:cNvPr id="6" name="Footer Placeholder 5"/>
          <p:cNvSpPr>
            <a:spLocks noGrp="1"/>
          </p:cNvSpPr>
          <p:nvPr>
            <p:ph type="ftr" sz="quarter" idx="11"/>
          </p:nvPr>
        </p:nvSpPr>
        <p:spPr/>
        <p:txBody>
          <a:bodyPr/>
          <a:lstStyle/>
          <a:p>
            <a:endParaRPr lang="el-GR"/>
          </a:p>
        </p:txBody>
      </p:sp>
      <p:sp>
        <p:nvSpPr>
          <p:cNvPr id="7" name="Slide Number Placeholder 6"/>
          <p:cNvSpPr>
            <a:spLocks noGrp="1"/>
          </p:cNvSpPr>
          <p:nvPr>
            <p:ph type="sldNum" sz="quarter" idx="12"/>
          </p:nvPr>
        </p:nvSpPr>
        <p:spPr>
          <a:xfrm>
            <a:off x="8077200" y="6356350"/>
            <a:ext cx="609600" cy="365125"/>
          </a:xfrm>
        </p:spPr>
        <p:txBody>
          <a:bodyPr/>
          <a:lstStyle/>
          <a:p>
            <a:fld id="{9D0558D0-7B52-4C45-8D71-8274BB2DD90D}" type="slidenum">
              <a:rPr lang="el-GR" smtClean="0"/>
              <a:pPr/>
              <a:t>‹#›</a:t>
            </a:fld>
            <a:endParaRPr lang="el-GR"/>
          </a:p>
        </p:txBody>
      </p:sp>
      <p:sp>
        <p:nvSpPr>
          <p:cNvPr id="3" name="Picture Placeholder 2"/>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en-US" smtClean="0"/>
              <a:t>Click icon to add picture</a:t>
            </a:r>
            <a:endParaRPr kumimoji="0" lang="en-US" dirty="0"/>
          </a:p>
        </p:txBody>
      </p:sp>
      <p:sp>
        <p:nvSpPr>
          <p:cNvPr id="10" name="Freeform 9"/>
          <p:cNvSpPr>
            <a:spLocks/>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11" name="Freeform 10"/>
          <p:cNvSpPr>
            <a:spLocks/>
          </p:cNvSpPr>
          <p:nvPr/>
        </p:nvSpPr>
        <p:spPr bwMode="auto">
          <a:xfrm flipV="1">
            <a:off x="4381500" y="6219825"/>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9525" y="-7144"/>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8" name="Freeform 7"/>
          <p:cNvSpPr>
            <a:spLocks/>
          </p:cNvSpPr>
          <p:nvPr/>
        </p:nvSpPr>
        <p:spPr bwMode="auto">
          <a:xfrm>
            <a:off x="4381500" y="-7144"/>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9" name="Title Placeholder 8"/>
          <p:cNvSpPr>
            <a:spLocks noGrp="1"/>
          </p:cNvSpPr>
          <p:nvPr>
            <p:ph type="title"/>
          </p:nvPr>
        </p:nvSpPr>
        <p:spPr>
          <a:xfrm>
            <a:off x="457200" y="704088"/>
            <a:ext cx="8229600" cy="1143000"/>
          </a:xfrm>
          <a:prstGeom prst="rect">
            <a:avLst/>
          </a:prstGeom>
        </p:spPr>
        <p:txBody>
          <a:bodyPr vert="horz" lIns="0" rIns="0" bIns="0" anchor="b">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935480"/>
            <a:ext cx="8229600" cy="438912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457200" y="6356350"/>
            <a:ext cx="21336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9E514C9F-9283-4F57-92D9-82A4700F12AE}" type="datetimeFigureOut">
              <a:rPr lang="el-GR" smtClean="0"/>
              <a:pPr/>
              <a:t>5/8/2020</a:t>
            </a:fld>
            <a:endParaRPr lang="el-GR"/>
          </a:p>
        </p:txBody>
      </p:sp>
      <p:sp>
        <p:nvSpPr>
          <p:cNvPr id="22" name="Footer Placeholder 21"/>
          <p:cNvSpPr>
            <a:spLocks noGrp="1"/>
          </p:cNvSpPr>
          <p:nvPr>
            <p:ph type="ftr" sz="quarter" idx="3"/>
          </p:nvPr>
        </p:nvSpPr>
        <p:spPr>
          <a:xfrm>
            <a:off x="2667000" y="6356350"/>
            <a:ext cx="3352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el-GR"/>
          </a:p>
        </p:txBody>
      </p:sp>
      <p:sp>
        <p:nvSpPr>
          <p:cNvPr id="18" name="Slide Number Placeholder 17"/>
          <p:cNvSpPr>
            <a:spLocks noGrp="1"/>
          </p:cNvSpPr>
          <p:nvPr>
            <p:ph type="sldNum" sz="quarter" idx="4"/>
          </p:nvPr>
        </p:nvSpPr>
        <p:spPr>
          <a:xfrm>
            <a:off x="7924800" y="6356350"/>
            <a:ext cx="762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9D0558D0-7B52-4C45-8D71-8274BB2DD90D}" type="slidenum">
              <a:rPr lang="el-GR" smtClean="0"/>
              <a:pPr/>
              <a:t>‹#›</a:t>
            </a:fld>
            <a:endParaRPr lang="el-GR"/>
          </a:p>
        </p:txBody>
      </p:sp>
      <p:grpSp>
        <p:nvGrpSpPr>
          <p:cNvPr id="2" name="Group 1"/>
          <p:cNvGrpSpPr/>
          <p:nvPr/>
        </p:nvGrpSpPr>
        <p:grpSpPr>
          <a:xfrm>
            <a:off x="-19017" y="202408"/>
            <a:ext cx="9180548" cy="649224"/>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gr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nominatim.openstreetmap.org/search" TargetMode="External"/><Relationship Id="rId2" Type="http://schemas.openxmlformats.org/officeDocument/2006/relationships/hyperlink" Target="http://www.bing.com/api/maps/mapcontrol"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l-GR" dirty="0" smtClean="0"/>
              <a:t>Διαδίκτυο και Εφαρμογές</a:t>
            </a:r>
            <a:endParaRPr lang="el-GR" dirty="0"/>
          </a:p>
        </p:txBody>
      </p:sp>
      <p:sp>
        <p:nvSpPr>
          <p:cNvPr id="3" name="Subtitle 2"/>
          <p:cNvSpPr>
            <a:spLocks noGrp="1"/>
          </p:cNvSpPr>
          <p:nvPr>
            <p:ph type="subTitle" idx="1"/>
          </p:nvPr>
        </p:nvSpPr>
        <p:spPr>
          <a:xfrm>
            <a:off x="571472" y="3714752"/>
            <a:ext cx="7854696" cy="2714644"/>
          </a:xfrm>
        </p:spPr>
        <p:txBody>
          <a:bodyPr>
            <a:normAutofit/>
          </a:bodyPr>
          <a:lstStyle/>
          <a:p>
            <a:pPr algn="l"/>
            <a:r>
              <a:rPr lang="el-GR" dirty="0" smtClean="0"/>
              <a:t>Παρουσιάση Εργασίας</a:t>
            </a:r>
          </a:p>
          <a:p>
            <a:pPr algn="l"/>
            <a:r>
              <a:rPr lang="el-GR" dirty="0" smtClean="0"/>
              <a:t>Ονοματεπώνυμο: Παναγιώτης Χαρατσάρης</a:t>
            </a:r>
          </a:p>
          <a:p>
            <a:pPr algn="l"/>
            <a:r>
              <a:rPr lang="el-GR" dirty="0" smtClean="0"/>
              <a:t>ΑΜ: 0311</a:t>
            </a:r>
            <a:r>
              <a:rPr lang="el-GR" sz="2000" dirty="0" smtClean="0"/>
              <a:t>6</a:t>
            </a:r>
            <a:r>
              <a:rPr lang="el-GR" dirty="0" smtClean="0"/>
              <a:t>024</a:t>
            </a:r>
          </a:p>
          <a:p>
            <a:pPr algn="l"/>
            <a:r>
              <a:rPr lang="el-GR" dirty="0" smtClean="0"/>
              <a:t>Εξάμηνο: 8</a:t>
            </a:r>
            <a:r>
              <a:rPr lang="el-GR" baseline="30000" dirty="0" smtClean="0"/>
              <a:t>ο</a:t>
            </a:r>
            <a:r>
              <a:rPr lang="el-GR" dirty="0" smtClean="0"/>
              <a:t> </a:t>
            </a:r>
          </a:p>
          <a:p>
            <a:pPr algn="l"/>
            <a:r>
              <a:rPr lang="el-GR" dirty="0" smtClean="0"/>
              <a:t>Ακαδημαικό Έτος: 2019-2020</a:t>
            </a:r>
            <a:endParaRPr lang="el-GR" dirty="0"/>
          </a:p>
        </p:txBody>
      </p:sp>
      <p:sp>
        <p:nvSpPr>
          <p:cNvPr id="4" name="Subtitle 2"/>
          <p:cNvSpPr txBox="1">
            <a:spLocks/>
          </p:cNvSpPr>
          <p:nvPr/>
        </p:nvSpPr>
        <p:spPr>
          <a:xfrm>
            <a:off x="571472" y="928670"/>
            <a:ext cx="7854696" cy="1357322"/>
          </a:xfrm>
          <a:prstGeom prst="rect">
            <a:avLst/>
          </a:prstGeom>
        </p:spPr>
        <p:txBody>
          <a:bodyPr vert="horz" lIns="0" rIns="18288">
            <a:normAutofit/>
          </a:bodyPr>
          <a:lstStyle/>
          <a:p>
            <a:pPr marL="0" marR="45720" lvl="0" indent="0" algn="l" defTabSz="914400" rtl="0" eaLnBrk="1" fontAlgn="auto" latinLnBrk="0" hangingPunct="1">
              <a:lnSpc>
                <a:spcPct val="100000"/>
              </a:lnSpc>
              <a:spcBef>
                <a:spcPct val="20000"/>
              </a:spcBef>
              <a:spcAft>
                <a:spcPts val="0"/>
              </a:spcAft>
              <a:buClr>
                <a:schemeClr val="accent3"/>
              </a:buClr>
              <a:buSzPct val="95000"/>
              <a:buFont typeface="Wingdings 2"/>
              <a:buNone/>
              <a:tabLst/>
              <a:defRPr/>
            </a:pPr>
            <a:r>
              <a:rPr kumimoji="0" lang="el-GR" sz="1600" b="0" i="0" u="none" strike="noStrike" kern="1200" cap="none" spc="0" normalizeH="0" baseline="0" noProof="0" dirty="0" smtClean="0">
                <a:ln>
                  <a:noFill/>
                </a:ln>
                <a:solidFill>
                  <a:schemeClr val="tx1"/>
                </a:solidFill>
                <a:effectLst/>
                <a:uLnTx/>
                <a:uFillTx/>
                <a:latin typeface="+mn-lt"/>
                <a:ea typeface="+mn-ea"/>
                <a:cs typeface="+mn-cs"/>
              </a:rPr>
              <a:t>ΕΘΝΙΚΟ</a:t>
            </a:r>
            <a:r>
              <a:rPr kumimoji="0" lang="el-GR" sz="1600" b="0" i="0" u="none" strike="noStrike" kern="1200" cap="none" spc="0" normalizeH="0" noProof="0" dirty="0" smtClean="0">
                <a:ln>
                  <a:noFill/>
                </a:ln>
                <a:solidFill>
                  <a:schemeClr val="tx1"/>
                </a:solidFill>
                <a:effectLst/>
                <a:uLnTx/>
                <a:uFillTx/>
                <a:latin typeface="+mn-lt"/>
                <a:ea typeface="+mn-ea"/>
                <a:cs typeface="+mn-cs"/>
              </a:rPr>
              <a:t> ΜΕΤΣΟΒΙΟ ΠΟΛΥΤΕΧΝΕΙΟ</a:t>
            </a:r>
          </a:p>
          <a:p>
            <a:pPr marL="0" marR="45720" lvl="0" indent="0" algn="l" defTabSz="914400" rtl="0" eaLnBrk="1" fontAlgn="auto" latinLnBrk="0" hangingPunct="1">
              <a:lnSpc>
                <a:spcPct val="100000"/>
              </a:lnSpc>
              <a:spcBef>
                <a:spcPct val="20000"/>
              </a:spcBef>
              <a:spcAft>
                <a:spcPts val="0"/>
              </a:spcAft>
              <a:buClr>
                <a:schemeClr val="accent3"/>
              </a:buClr>
              <a:buSzPct val="95000"/>
              <a:buFont typeface="Wingdings 2"/>
              <a:buNone/>
              <a:tabLst/>
              <a:defRPr/>
            </a:pPr>
            <a:r>
              <a:rPr kumimoji="0" lang="el-GR" sz="1600" b="0" i="0" u="none" strike="noStrike" kern="1200" cap="none" spc="0" normalizeH="0" noProof="0" dirty="0" smtClean="0">
                <a:ln>
                  <a:noFill/>
                </a:ln>
                <a:solidFill>
                  <a:schemeClr val="tx1"/>
                </a:solidFill>
                <a:effectLst/>
                <a:uLnTx/>
                <a:uFillTx/>
                <a:latin typeface="+mn-lt"/>
                <a:ea typeface="+mn-ea"/>
                <a:cs typeface="+mn-cs"/>
              </a:rPr>
              <a:t>ΣΧΟΛΗ ΗΛΕΚΤΡΟΛΟΓΩΝ ΜΗΧΑΝΙΚΩΝ ΚΑΙ ΜΗΧΑΝΙΚΩΝ ΥΠΟΛΟΓΙΣΤΩΝ</a:t>
            </a:r>
            <a:endParaRPr kumimoji="0" lang="el-GR" sz="16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0034" y="785794"/>
            <a:ext cx="8229600" cy="1143000"/>
          </a:xfrm>
        </p:spPr>
        <p:txBody>
          <a:bodyPr>
            <a:normAutofit fontScale="90000"/>
          </a:bodyPr>
          <a:lstStyle/>
          <a:p>
            <a:r>
              <a:rPr lang="el-GR" dirty="0" smtClean="0"/>
              <a:t>Αρχιτεκτονικές και Γλωσσές Προγραμματισμού</a:t>
            </a:r>
            <a:endParaRPr lang="el-GR" dirty="0"/>
          </a:p>
        </p:txBody>
      </p:sp>
      <p:sp>
        <p:nvSpPr>
          <p:cNvPr id="3" name="Content Placeholder 2"/>
          <p:cNvSpPr>
            <a:spLocks noGrp="1"/>
          </p:cNvSpPr>
          <p:nvPr>
            <p:ph idx="1"/>
          </p:nvPr>
        </p:nvSpPr>
        <p:spPr>
          <a:xfrm>
            <a:off x="428596" y="3000372"/>
            <a:ext cx="8229600" cy="3493784"/>
          </a:xfrm>
        </p:spPr>
        <p:txBody>
          <a:bodyPr numCol="2"/>
          <a:lstStyle/>
          <a:p>
            <a:r>
              <a:rPr lang="en-US" dirty="0" smtClean="0"/>
              <a:t>HTML</a:t>
            </a:r>
            <a:endParaRPr lang="el-GR" dirty="0" smtClean="0"/>
          </a:p>
          <a:p>
            <a:r>
              <a:rPr lang="en-US" dirty="0" smtClean="0"/>
              <a:t> JavaScript </a:t>
            </a:r>
            <a:endParaRPr lang="el-GR" dirty="0" smtClean="0"/>
          </a:p>
          <a:p>
            <a:r>
              <a:rPr lang="en-US" dirty="0" smtClean="0"/>
              <a:t>CSS</a:t>
            </a:r>
            <a:endParaRPr lang="el-GR" dirty="0" smtClean="0"/>
          </a:p>
          <a:p>
            <a:r>
              <a:rPr lang="en-US" dirty="0" smtClean="0"/>
              <a:t>Java</a:t>
            </a:r>
            <a:endParaRPr lang="el-GR" dirty="0" smtClean="0"/>
          </a:p>
          <a:p>
            <a:r>
              <a:rPr lang="en-US" dirty="0" smtClean="0"/>
              <a:t>PHP</a:t>
            </a:r>
            <a:endParaRPr lang="el-GR" dirty="0" smtClean="0"/>
          </a:p>
          <a:p>
            <a:r>
              <a:rPr lang="en-US" dirty="0" smtClean="0"/>
              <a:t>Python</a:t>
            </a:r>
          </a:p>
          <a:p>
            <a:endParaRPr lang="el-GR" dirty="0" smtClean="0"/>
          </a:p>
          <a:p>
            <a:r>
              <a:rPr lang="en-US" dirty="0" smtClean="0"/>
              <a:t>SQL</a:t>
            </a:r>
            <a:endParaRPr lang="el-GR" dirty="0" smtClean="0"/>
          </a:p>
          <a:p>
            <a:r>
              <a:rPr lang="en-US" dirty="0" err="1" smtClean="0"/>
              <a:t>Appache</a:t>
            </a:r>
            <a:r>
              <a:rPr lang="en-US" dirty="0" smtClean="0"/>
              <a:t> Server</a:t>
            </a:r>
          </a:p>
          <a:p>
            <a:r>
              <a:rPr lang="en-US" dirty="0" err="1" smtClean="0"/>
              <a:t>Appache</a:t>
            </a:r>
            <a:r>
              <a:rPr lang="en-US" dirty="0" smtClean="0"/>
              <a:t> Tomcat Server</a:t>
            </a:r>
          </a:p>
          <a:p>
            <a:r>
              <a:rPr lang="en-US" dirty="0" smtClean="0"/>
              <a:t>SQL Server</a:t>
            </a:r>
          </a:p>
        </p:txBody>
      </p:sp>
      <p:sp>
        <p:nvSpPr>
          <p:cNvPr id="4" name="Content Placeholder 2"/>
          <p:cNvSpPr txBox="1">
            <a:spLocks/>
          </p:cNvSpPr>
          <p:nvPr/>
        </p:nvSpPr>
        <p:spPr>
          <a:xfrm>
            <a:off x="500034" y="1928802"/>
            <a:ext cx="8229600" cy="928694"/>
          </a:xfrm>
          <a:prstGeom prst="rect">
            <a:avLst/>
          </a:prstGeom>
        </p:spPr>
        <p:txBody>
          <a:bodyPr vert="horz">
            <a:normAutofit/>
          </a:bodyPr>
          <a:lstStyle/>
          <a:p>
            <a:pPr marL="0" marR="0" lvl="0" indent="-274320" algn="just" defTabSz="914400" rtl="0" eaLnBrk="1" fontAlgn="auto" latinLnBrk="0" hangingPunct="1">
              <a:lnSpc>
                <a:spcPct val="100000"/>
              </a:lnSpc>
              <a:spcBef>
                <a:spcPct val="20000"/>
              </a:spcBef>
              <a:spcAft>
                <a:spcPts val="0"/>
              </a:spcAft>
              <a:buClr>
                <a:schemeClr val="accent3"/>
              </a:buClr>
              <a:buSzPct val="95000"/>
              <a:buFont typeface="Wingdings 2"/>
              <a:buNone/>
              <a:tabLst/>
              <a:defRPr/>
            </a:pPr>
            <a:r>
              <a:rPr kumimoji="0" lang="el-GR" sz="2600" b="0" i="0" u="none" strike="noStrike" kern="1200" cap="none" spc="0" normalizeH="0" baseline="0" noProof="0" dirty="0" smtClean="0">
                <a:ln>
                  <a:noFill/>
                </a:ln>
                <a:solidFill>
                  <a:schemeClr val="tx1"/>
                </a:solidFill>
                <a:effectLst/>
                <a:uLnTx/>
                <a:uFillTx/>
                <a:latin typeface="+mn-lt"/>
                <a:ea typeface="+mn-ea"/>
                <a:cs typeface="+mn-cs"/>
              </a:rPr>
              <a:t>Για την υλοποίηση της εφαρμογής χρησιμοποιήθηκαν τα εξής εργαλεία:</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24648"/>
          </a:xfrm>
        </p:spPr>
        <p:txBody>
          <a:bodyPr>
            <a:normAutofit fontScale="90000"/>
          </a:bodyPr>
          <a:lstStyle/>
          <a:p>
            <a:r>
              <a:rPr lang="en-US" dirty="0" smtClean="0"/>
              <a:t>HTML</a:t>
            </a:r>
            <a:endParaRPr lang="el-GR" dirty="0"/>
          </a:p>
        </p:txBody>
      </p:sp>
      <p:sp>
        <p:nvSpPr>
          <p:cNvPr id="3" name="Content Placeholder 2"/>
          <p:cNvSpPr>
            <a:spLocks noGrp="1"/>
          </p:cNvSpPr>
          <p:nvPr>
            <p:ph idx="1"/>
          </p:nvPr>
        </p:nvSpPr>
        <p:spPr>
          <a:xfrm>
            <a:off x="428596" y="1500174"/>
            <a:ext cx="8229600" cy="4929222"/>
          </a:xfrm>
        </p:spPr>
        <p:txBody>
          <a:bodyPr>
            <a:normAutofit fontScale="92500" lnSpcReduction="20000"/>
          </a:bodyPr>
          <a:lstStyle/>
          <a:p>
            <a:pPr marL="0" algn="just">
              <a:buNone/>
            </a:pPr>
            <a:r>
              <a:rPr lang="el-GR" dirty="0" smtClean="0"/>
              <a:t>Η γλώσσα </a:t>
            </a:r>
            <a:r>
              <a:rPr lang="en-US" dirty="0" smtClean="0"/>
              <a:t>HTML </a:t>
            </a:r>
            <a:r>
              <a:rPr lang="el-GR" dirty="0" smtClean="0"/>
              <a:t>χρησιμοποιήθηκε στην εργασία για την ανάπτυξη των επιμέρους σελίδων.</a:t>
            </a:r>
          </a:p>
          <a:p>
            <a:pPr marL="0" algn="just">
              <a:buNone/>
            </a:pPr>
            <a:r>
              <a:rPr lang="el-GR" dirty="0" smtClean="0"/>
              <a:t>Συγκεκριμένα στο </a:t>
            </a:r>
            <a:r>
              <a:rPr lang="en-US" dirty="0" smtClean="0"/>
              <a:t>project </a:t>
            </a:r>
            <a:r>
              <a:rPr lang="el-GR" dirty="0" smtClean="0"/>
              <a:t>περιλαμβάνονται 5 αρχεία </a:t>
            </a:r>
            <a:r>
              <a:rPr lang="en-US" dirty="0" smtClean="0"/>
              <a:t>html (</a:t>
            </a:r>
            <a:r>
              <a:rPr lang="el-GR" dirty="0" smtClean="0"/>
              <a:t>στο φάκελο </a:t>
            </a:r>
            <a:r>
              <a:rPr lang="en-US" dirty="0" smtClean="0"/>
              <a:t>html </a:t>
            </a:r>
            <a:r>
              <a:rPr lang="el-GR" dirty="0" smtClean="0"/>
              <a:t>του </a:t>
            </a:r>
            <a:r>
              <a:rPr lang="en-US" dirty="0" smtClean="0"/>
              <a:t>repository) </a:t>
            </a:r>
            <a:r>
              <a:rPr lang="el-GR" dirty="0" smtClean="0"/>
              <a:t>καθένα από τα οποία υλοποιεί και μία σελίδα.</a:t>
            </a:r>
          </a:p>
          <a:p>
            <a:pPr marL="0" algn="just">
              <a:buNone/>
            </a:pPr>
            <a:r>
              <a:rPr lang="el-GR" dirty="0" smtClean="0"/>
              <a:t>Αυτές είναι οι εξής:</a:t>
            </a:r>
          </a:p>
          <a:p>
            <a:pPr marL="0" algn="just"/>
            <a:r>
              <a:rPr lang="en-US" dirty="0" smtClean="0"/>
              <a:t>Home Page</a:t>
            </a:r>
          </a:p>
          <a:p>
            <a:pPr marL="0" algn="just"/>
            <a:r>
              <a:rPr lang="en-US" dirty="0" smtClean="0"/>
              <a:t>Simple Search</a:t>
            </a:r>
          </a:p>
          <a:p>
            <a:pPr marL="0" algn="just"/>
            <a:r>
              <a:rPr lang="en-US" dirty="0" smtClean="0"/>
              <a:t>Map Search</a:t>
            </a:r>
          </a:p>
          <a:p>
            <a:pPr marL="0" algn="just"/>
            <a:r>
              <a:rPr lang="en-US" dirty="0" smtClean="0"/>
              <a:t>Clinical Studies Search</a:t>
            </a:r>
          </a:p>
          <a:p>
            <a:pPr marL="0" algn="just"/>
            <a:r>
              <a:rPr lang="en-US" dirty="0" smtClean="0"/>
              <a:t>Contact</a:t>
            </a:r>
          </a:p>
          <a:p>
            <a:pPr marL="0" algn="just">
              <a:buNone/>
            </a:pPr>
            <a:r>
              <a:rPr lang="el-GR" dirty="0" smtClean="0"/>
              <a:t>Κάθε μία από αυτές θα αναλυθεί στην συνέχεια της παρουσίασης στην αντίστοιχη ένότητα.</a:t>
            </a:r>
            <a:endParaRPr lang="el-GR"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96086"/>
          </a:xfrm>
        </p:spPr>
        <p:txBody>
          <a:bodyPr>
            <a:normAutofit fontScale="90000"/>
          </a:bodyPr>
          <a:lstStyle/>
          <a:p>
            <a:r>
              <a:rPr lang="en-US" dirty="0" smtClean="0"/>
              <a:t>CSS</a:t>
            </a:r>
            <a:endParaRPr lang="el-GR" dirty="0"/>
          </a:p>
        </p:txBody>
      </p:sp>
      <p:sp>
        <p:nvSpPr>
          <p:cNvPr id="3" name="Content Placeholder 2"/>
          <p:cNvSpPr>
            <a:spLocks noGrp="1"/>
          </p:cNvSpPr>
          <p:nvPr>
            <p:ph idx="1"/>
          </p:nvPr>
        </p:nvSpPr>
        <p:spPr>
          <a:xfrm>
            <a:off x="457200" y="1500174"/>
            <a:ext cx="8229600" cy="4824426"/>
          </a:xfrm>
        </p:spPr>
        <p:txBody>
          <a:bodyPr/>
          <a:lstStyle/>
          <a:p>
            <a:pPr marL="0" algn="just">
              <a:buNone/>
            </a:pPr>
            <a:r>
              <a:rPr lang="el-GR" dirty="0" smtClean="0"/>
              <a:t>Η γλώσσα </a:t>
            </a:r>
            <a:r>
              <a:rPr lang="en-US" dirty="0" smtClean="0"/>
              <a:t>CSS </a:t>
            </a:r>
            <a:r>
              <a:rPr lang="el-GR" dirty="0" smtClean="0"/>
              <a:t>χρησιμοποιήθηκε σε συνδιασμό με τα αρχεία </a:t>
            </a:r>
            <a:r>
              <a:rPr lang="en-US" dirty="0" smtClean="0"/>
              <a:t>html </a:t>
            </a:r>
            <a:r>
              <a:rPr lang="el-GR" dirty="0" smtClean="0"/>
              <a:t>για να προσθέσουμε στις σελίδες της εφαρμογής διάφορα γραφικά στοιχεία.</a:t>
            </a:r>
          </a:p>
          <a:p>
            <a:pPr marL="0" algn="just">
              <a:buNone/>
            </a:pPr>
            <a:r>
              <a:rPr lang="el-GR" dirty="0" smtClean="0"/>
              <a:t>Πιο συγκεκρίμενα με την χρήση της επιτεύχθηκε η χρήση </a:t>
            </a:r>
            <a:r>
              <a:rPr lang="en-US" dirty="0" smtClean="0"/>
              <a:t>background </a:t>
            </a:r>
            <a:r>
              <a:rPr lang="el-GR" dirty="0" smtClean="0"/>
              <a:t>στις σελίδες, διάφορων εικόνων ,χρωμάτων και γραφικού μενού πλοήγησης μεταξύ των διάφορων σελίδων.</a:t>
            </a:r>
          </a:p>
          <a:p>
            <a:pPr marL="0" algn="just">
              <a:buNone/>
            </a:pPr>
            <a:r>
              <a:rPr lang="el-GR" dirty="0" smtClean="0"/>
              <a:t>Τα αρχεία αυτά βρίσκονται στο φάκελο </a:t>
            </a:r>
            <a:r>
              <a:rPr lang="en-US" dirty="0" err="1" smtClean="0"/>
              <a:t>css</a:t>
            </a:r>
            <a:r>
              <a:rPr lang="en-US" dirty="0" smtClean="0"/>
              <a:t> </a:t>
            </a:r>
            <a:r>
              <a:rPr lang="el-GR" dirty="0" smtClean="0"/>
              <a:t>του </a:t>
            </a:r>
            <a:r>
              <a:rPr lang="en-US" dirty="0" smtClean="0"/>
              <a:t>repository.</a:t>
            </a:r>
            <a:endParaRPr lang="el-GR"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704088"/>
            <a:ext cx="8229600" cy="724648"/>
          </a:xfrm>
        </p:spPr>
        <p:txBody>
          <a:bodyPr>
            <a:normAutofit fontScale="90000"/>
          </a:bodyPr>
          <a:lstStyle/>
          <a:p>
            <a:r>
              <a:rPr lang="en-US" dirty="0" smtClean="0"/>
              <a:t>HOME PAGE</a:t>
            </a:r>
            <a:endParaRPr lang="el-GR" dirty="0"/>
          </a:p>
        </p:txBody>
      </p:sp>
      <p:sp>
        <p:nvSpPr>
          <p:cNvPr id="5" name="Text Placeholder 4"/>
          <p:cNvSpPr>
            <a:spLocks noGrp="1"/>
          </p:cNvSpPr>
          <p:nvPr>
            <p:ph type="body" idx="1"/>
          </p:nvPr>
        </p:nvSpPr>
        <p:spPr/>
        <p:txBody>
          <a:bodyPr/>
          <a:lstStyle/>
          <a:p>
            <a:r>
              <a:rPr lang="el-GR" dirty="0" smtClean="0"/>
              <a:t>ΧΩΡΙΣ ΧΡΗΣΗ </a:t>
            </a:r>
            <a:r>
              <a:rPr lang="en-US" dirty="0" smtClean="0"/>
              <a:t>CSS</a:t>
            </a:r>
            <a:endParaRPr lang="el-GR" dirty="0"/>
          </a:p>
        </p:txBody>
      </p:sp>
      <p:sp>
        <p:nvSpPr>
          <p:cNvPr id="7" name="Text Placeholder 6"/>
          <p:cNvSpPr>
            <a:spLocks noGrp="1"/>
          </p:cNvSpPr>
          <p:nvPr>
            <p:ph type="body" sz="half" idx="3"/>
          </p:nvPr>
        </p:nvSpPr>
        <p:spPr/>
        <p:txBody>
          <a:bodyPr/>
          <a:lstStyle/>
          <a:p>
            <a:r>
              <a:rPr lang="el-GR" dirty="0" smtClean="0"/>
              <a:t>ΜΕ ΧΡΗΣΗ </a:t>
            </a:r>
            <a:r>
              <a:rPr lang="en-US" dirty="0" smtClean="0"/>
              <a:t>CSS</a:t>
            </a:r>
            <a:endParaRPr lang="el-GR" dirty="0"/>
          </a:p>
        </p:txBody>
      </p:sp>
      <p:pic>
        <p:nvPicPr>
          <p:cNvPr id="9" name="Picture 2"/>
          <p:cNvPicPr>
            <a:picLocks noGrp="1" noChangeAspect="1" noChangeArrowheads="1"/>
          </p:cNvPicPr>
          <p:nvPr>
            <p:ph sz="quarter" idx="2"/>
          </p:nvPr>
        </p:nvPicPr>
        <p:blipFill>
          <a:blip r:embed="rId2"/>
          <a:srcRect/>
          <a:stretch>
            <a:fillRect/>
          </a:stretch>
        </p:blipFill>
        <p:spPr bwMode="auto">
          <a:xfrm>
            <a:off x="457200" y="2786058"/>
            <a:ext cx="4040188" cy="3214710"/>
          </a:xfrm>
          <a:prstGeom prst="rect">
            <a:avLst/>
          </a:prstGeom>
          <a:noFill/>
          <a:ln w="9525">
            <a:noFill/>
            <a:miter lim="800000"/>
            <a:headEnd/>
            <a:tailEnd/>
          </a:ln>
          <a:effectLst/>
        </p:spPr>
      </p:pic>
      <p:pic>
        <p:nvPicPr>
          <p:cNvPr id="10" name="Picture 2"/>
          <p:cNvPicPr>
            <a:picLocks noGrp="1" noChangeAspect="1" noChangeArrowheads="1"/>
          </p:cNvPicPr>
          <p:nvPr>
            <p:ph sz="quarter" idx="4"/>
          </p:nvPr>
        </p:nvPicPr>
        <p:blipFill>
          <a:blip r:embed="rId3" cstate="print"/>
          <a:srcRect/>
          <a:stretch>
            <a:fillRect/>
          </a:stretch>
        </p:blipFill>
        <p:spPr bwMode="auto">
          <a:xfrm>
            <a:off x="4645025" y="2786058"/>
            <a:ext cx="4041775" cy="300039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938962"/>
          </a:xfrm>
        </p:spPr>
        <p:txBody>
          <a:bodyPr/>
          <a:lstStyle/>
          <a:p>
            <a:r>
              <a:rPr lang="en-US" dirty="0" smtClean="0"/>
              <a:t>JAVASCRIPT</a:t>
            </a:r>
            <a:endParaRPr lang="el-GR" dirty="0"/>
          </a:p>
        </p:txBody>
      </p:sp>
      <p:sp>
        <p:nvSpPr>
          <p:cNvPr id="3" name="Content Placeholder 2"/>
          <p:cNvSpPr>
            <a:spLocks noGrp="1"/>
          </p:cNvSpPr>
          <p:nvPr>
            <p:ph idx="1"/>
          </p:nvPr>
        </p:nvSpPr>
        <p:spPr>
          <a:xfrm>
            <a:off x="457200" y="1857364"/>
            <a:ext cx="8229600" cy="4467236"/>
          </a:xfrm>
        </p:spPr>
        <p:txBody>
          <a:bodyPr/>
          <a:lstStyle/>
          <a:p>
            <a:pPr marL="0" algn="just">
              <a:buNone/>
            </a:pPr>
            <a:r>
              <a:rPr lang="el-GR" dirty="0" smtClean="0"/>
              <a:t>Η </a:t>
            </a:r>
            <a:r>
              <a:rPr lang="en-US" dirty="0" smtClean="0"/>
              <a:t>JavaScript </a:t>
            </a:r>
            <a:r>
              <a:rPr lang="el-GR" dirty="0" smtClean="0"/>
              <a:t>χρησιμοποιήθηκε στο </a:t>
            </a:r>
            <a:r>
              <a:rPr lang="en-US" dirty="0" smtClean="0"/>
              <a:t>project </a:t>
            </a:r>
            <a:r>
              <a:rPr lang="el-GR" dirty="0" smtClean="0"/>
              <a:t>για</a:t>
            </a:r>
            <a:r>
              <a:rPr lang="en-US" dirty="0" smtClean="0"/>
              <a:t> </a:t>
            </a:r>
            <a:r>
              <a:rPr lang="el-GR" dirty="0" smtClean="0"/>
              <a:t>την εκτέλεση επιπλέον λειτουργιών στην εφαρμογή.</a:t>
            </a:r>
          </a:p>
          <a:p>
            <a:pPr marL="0" algn="just">
              <a:buNone/>
            </a:pPr>
            <a:r>
              <a:rPr lang="el-GR" dirty="0" smtClean="0"/>
              <a:t>Πιο συγκεκριμένα εγίνε χρήση για δύο λειτουργίες:</a:t>
            </a:r>
          </a:p>
          <a:p>
            <a:pPr marL="0" algn="just">
              <a:buNone/>
            </a:pPr>
            <a:endParaRPr lang="el-GR" dirty="0" smtClean="0"/>
          </a:p>
          <a:p>
            <a:pPr marL="240030" indent="-514350" algn="just">
              <a:buFont typeface="+mj-lt"/>
              <a:buAutoNum type="arabicPeriod"/>
            </a:pPr>
            <a:r>
              <a:rPr lang="el-GR" dirty="0" smtClean="0"/>
              <a:t>Μενού εφαρμογής που χρησιμοποιεί </a:t>
            </a:r>
            <a:r>
              <a:rPr lang="en-US" dirty="0" smtClean="0"/>
              <a:t>animation.</a:t>
            </a:r>
            <a:r>
              <a:rPr lang="el-GR" dirty="0" smtClean="0"/>
              <a:t> Συγκεκριμένα, δημιουργήσαμε ένα </a:t>
            </a:r>
            <a:r>
              <a:rPr lang="en-US" dirty="0" smtClean="0"/>
              <a:t>button MENU </a:t>
            </a:r>
            <a:r>
              <a:rPr lang="el-GR" dirty="0" smtClean="0"/>
              <a:t>στην εφαρμογή το πάτημα του οποίου εμφανίζει το μενού μέσω της </a:t>
            </a:r>
            <a:r>
              <a:rPr lang="en-US" dirty="0" err="1" smtClean="0"/>
              <a:t>javascript</a:t>
            </a:r>
            <a:r>
              <a:rPr lang="en-US" dirty="0" smtClean="0"/>
              <a:t>.</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867524"/>
          </a:xfrm>
        </p:spPr>
        <p:txBody>
          <a:bodyPr/>
          <a:lstStyle/>
          <a:p>
            <a:r>
              <a:rPr lang="en-US" dirty="0" smtClean="0"/>
              <a:t>JAVASCRIPT</a:t>
            </a:r>
            <a:r>
              <a:rPr lang="el-GR" dirty="0" smtClean="0"/>
              <a:t> (Συνέχεια)</a:t>
            </a:r>
            <a:endParaRPr lang="el-GR" dirty="0"/>
          </a:p>
        </p:txBody>
      </p:sp>
      <p:sp>
        <p:nvSpPr>
          <p:cNvPr id="3" name="Content Placeholder 2"/>
          <p:cNvSpPr>
            <a:spLocks noGrp="1"/>
          </p:cNvSpPr>
          <p:nvPr>
            <p:ph idx="1"/>
          </p:nvPr>
        </p:nvSpPr>
        <p:spPr/>
        <p:txBody>
          <a:bodyPr>
            <a:normAutofit lnSpcReduction="10000"/>
          </a:bodyPr>
          <a:lstStyle/>
          <a:p>
            <a:pPr marL="240030" indent="-514350" algn="just">
              <a:buFont typeface="+mj-lt"/>
              <a:buAutoNum type="arabicPeriod" startAt="2"/>
            </a:pPr>
            <a:r>
              <a:rPr lang="el-GR" sz="2400" dirty="0" smtClean="0"/>
              <a:t>Χρήση χάρτη για την παρουσίαση των αποτελεσμάτων της αναζήτησης.Πιο συγκεκριμένα, χρησιμοποιήσαμε δύο </a:t>
            </a:r>
            <a:r>
              <a:rPr lang="en-US" sz="2400" dirty="0" smtClean="0"/>
              <a:t>API’s </a:t>
            </a:r>
            <a:r>
              <a:rPr lang="el-GR" sz="2400" dirty="0" smtClean="0"/>
              <a:t>για την λειτουργία αυτή.Το πρώτο είναι οι χάρτες </a:t>
            </a:r>
            <a:r>
              <a:rPr lang="en-US" sz="2400" dirty="0" smtClean="0"/>
              <a:t>Bing Maps</a:t>
            </a:r>
            <a:r>
              <a:rPr lang="el-GR" sz="2400" dirty="0" smtClean="0"/>
              <a:t> (</a:t>
            </a:r>
            <a:r>
              <a:rPr lang="en-US" sz="2400" dirty="0" smtClean="0">
                <a:hlinkClick r:id="rId2"/>
              </a:rPr>
              <a:t>http://www.bing.com/api/maps/mapcontrol</a:t>
            </a:r>
            <a:r>
              <a:rPr lang="el-GR" sz="2400" dirty="0" smtClean="0"/>
              <a:t> ) για την εμφάνιση ενός χάρτη και </a:t>
            </a:r>
            <a:r>
              <a:rPr lang="en-US" sz="2400" dirty="0" smtClean="0"/>
              <a:t>pins </a:t>
            </a:r>
            <a:r>
              <a:rPr lang="el-GR" sz="2400" dirty="0" smtClean="0"/>
              <a:t>σε αυτόν. Το δεύτερο είναι η λειτουργία</a:t>
            </a:r>
            <a:r>
              <a:rPr lang="en-US" sz="2400" dirty="0" smtClean="0"/>
              <a:t> </a:t>
            </a:r>
            <a:r>
              <a:rPr lang="en-US" sz="2400" dirty="0" err="1" smtClean="0"/>
              <a:t>geocoding</a:t>
            </a:r>
            <a:r>
              <a:rPr lang="en-US" sz="2400" dirty="0" smtClean="0"/>
              <a:t> </a:t>
            </a:r>
            <a:r>
              <a:rPr lang="el-GR" sz="2400" dirty="0" smtClean="0"/>
              <a:t>του </a:t>
            </a:r>
            <a:r>
              <a:rPr lang="en-US" sz="2400" dirty="0" err="1" smtClean="0"/>
              <a:t>openstreetmap</a:t>
            </a:r>
            <a:r>
              <a:rPr lang="en-US" sz="2400" dirty="0" smtClean="0"/>
              <a:t> (</a:t>
            </a:r>
            <a:r>
              <a:rPr lang="en-US" sz="2400" dirty="0" smtClean="0">
                <a:hlinkClick r:id="rId3"/>
              </a:rPr>
              <a:t>https://nominatim.openstreetmap.org/search</a:t>
            </a:r>
            <a:r>
              <a:rPr lang="en-US" sz="2400" dirty="0" smtClean="0"/>
              <a:t>) </a:t>
            </a:r>
            <a:r>
              <a:rPr lang="el-GR" sz="2400" dirty="0" smtClean="0"/>
              <a:t>για την μετατροπή των ονομάτων των διάφορων χωρών σε συντεταγμένες ώστε να αναπαρισταθούν σε συνέχεια στον χάρτη.</a:t>
            </a:r>
          </a:p>
          <a:p>
            <a:pPr marL="240030" indent="-514350" algn="just">
              <a:buNone/>
            </a:pPr>
            <a:r>
              <a:rPr lang="el-GR" sz="2400" dirty="0" smtClean="0"/>
              <a:t>Τα αρχεία αυτά βρίσκονται στο φάκελο </a:t>
            </a:r>
            <a:r>
              <a:rPr lang="en-US" sz="2400" dirty="0" err="1" smtClean="0"/>
              <a:t>javascript</a:t>
            </a:r>
            <a:r>
              <a:rPr lang="en-US" sz="2400" dirty="0" smtClean="0"/>
              <a:t> </a:t>
            </a:r>
            <a:r>
              <a:rPr lang="el-GR" sz="2400" dirty="0" smtClean="0"/>
              <a:t>του </a:t>
            </a:r>
            <a:r>
              <a:rPr lang="en-US" sz="2400" dirty="0" smtClean="0"/>
              <a:t>repository.</a:t>
            </a:r>
            <a:endParaRPr lang="el-GR" sz="2400" dirty="0" smtClean="0"/>
          </a:p>
          <a:p>
            <a:pPr marL="240030" indent="-514350" algn="just">
              <a:buFont typeface="+mj-lt"/>
              <a:buAutoNum type="arabicPeriod" startAt="2"/>
            </a:pPr>
            <a:endParaRPr lang="en-US" sz="2400" dirty="0" smtClean="0"/>
          </a:p>
          <a:p>
            <a:pPr marL="240030" indent="-514350" algn="just">
              <a:buNone/>
            </a:pPr>
            <a:endParaRPr lang="el-GR" dirty="0" smtClean="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938962"/>
          </a:xfrm>
        </p:spPr>
        <p:txBody>
          <a:bodyPr>
            <a:normAutofit/>
          </a:bodyPr>
          <a:lstStyle/>
          <a:p>
            <a:r>
              <a:rPr lang="en-US" dirty="0" smtClean="0"/>
              <a:t>JAVA</a:t>
            </a:r>
            <a:endParaRPr lang="el-GR" dirty="0"/>
          </a:p>
        </p:txBody>
      </p:sp>
      <p:sp>
        <p:nvSpPr>
          <p:cNvPr id="3" name="Content Placeholder 2"/>
          <p:cNvSpPr>
            <a:spLocks noGrp="1"/>
          </p:cNvSpPr>
          <p:nvPr>
            <p:ph idx="1"/>
          </p:nvPr>
        </p:nvSpPr>
        <p:spPr/>
        <p:txBody>
          <a:bodyPr>
            <a:normAutofit/>
          </a:bodyPr>
          <a:lstStyle/>
          <a:p>
            <a:pPr marL="0" algn="just">
              <a:buNone/>
            </a:pPr>
            <a:r>
              <a:rPr lang="el-GR" sz="2400" dirty="0" smtClean="0"/>
              <a:t>Η </a:t>
            </a:r>
            <a:r>
              <a:rPr lang="en-US" sz="2400" dirty="0" smtClean="0"/>
              <a:t>Java </a:t>
            </a:r>
            <a:r>
              <a:rPr lang="el-GR" sz="2400" dirty="0" smtClean="0"/>
              <a:t>χρησιμοποιήθηκε στην εφαρμογή για την υλοποίηση της επιπλέον λειτουργίας της αναζήτησης κλινικών ερευνών για μία ασθένεια από το </a:t>
            </a:r>
            <a:r>
              <a:rPr lang="en-US" sz="2400" dirty="0" smtClean="0"/>
              <a:t>API </a:t>
            </a:r>
            <a:r>
              <a:rPr lang="el-GR" sz="2400" dirty="0" smtClean="0"/>
              <a:t>του </a:t>
            </a:r>
            <a:r>
              <a:rPr lang="en-US" sz="2400" dirty="0" smtClean="0"/>
              <a:t>clinicaltrials.gov. </a:t>
            </a:r>
          </a:p>
          <a:p>
            <a:pPr marL="0" algn="just">
              <a:buNone/>
            </a:pPr>
            <a:r>
              <a:rPr lang="el-GR" sz="2400" dirty="0" smtClean="0"/>
              <a:t>Πιο συγκεκριμένα, υλοποιήσαμε ένα αρχείο </a:t>
            </a:r>
            <a:r>
              <a:rPr lang="en-US" sz="2400" dirty="0" smtClean="0"/>
              <a:t>JSP </a:t>
            </a:r>
            <a:r>
              <a:rPr lang="el-GR" sz="2400" dirty="0" smtClean="0"/>
              <a:t>το οποίο με χρήση του </a:t>
            </a:r>
            <a:r>
              <a:rPr lang="en-US" sz="2400" dirty="0" smtClean="0"/>
              <a:t>AJAX </a:t>
            </a:r>
            <a:r>
              <a:rPr lang="el-GR" sz="2400" dirty="0" smtClean="0"/>
              <a:t>κάνει κλήση στο</a:t>
            </a:r>
            <a:r>
              <a:rPr lang="en-US" sz="2400" dirty="0" smtClean="0"/>
              <a:t> API </a:t>
            </a:r>
            <a:r>
              <a:rPr lang="el-GR" sz="2400" dirty="0" smtClean="0"/>
              <a:t>και εμφανίζει τα αποτελέσματα που επιστρέφει σε </a:t>
            </a:r>
            <a:r>
              <a:rPr lang="en-US" sz="2400" dirty="0" smtClean="0"/>
              <a:t>html.</a:t>
            </a:r>
          </a:p>
          <a:p>
            <a:pPr marL="0" algn="just">
              <a:buNone/>
            </a:pPr>
            <a:r>
              <a:rPr lang="el-GR" sz="2400" dirty="0" smtClean="0"/>
              <a:t>Το </a:t>
            </a:r>
            <a:r>
              <a:rPr lang="en-US" sz="2400" dirty="0" err="1" smtClean="0"/>
              <a:t>jsp</a:t>
            </a:r>
            <a:r>
              <a:rPr lang="en-US" sz="2400" dirty="0" smtClean="0"/>
              <a:t> </a:t>
            </a:r>
            <a:r>
              <a:rPr lang="el-GR" sz="2400" dirty="0" smtClean="0"/>
              <a:t>δέχεται ως την ασθένεια ως είσοδο μέσω </a:t>
            </a:r>
            <a:r>
              <a:rPr lang="en-US" sz="2400" dirty="0" smtClean="0"/>
              <a:t>html </a:t>
            </a:r>
            <a:r>
              <a:rPr lang="el-GR" sz="2400" dirty="0" smtClean="0"/>
              <a:t>φόρμας.</a:t>
            </a:r>
          </a:p>
          <a:p>
            <a:pPr marL="0" algn="just">
              <a:buNone/>
            </a:pPr>
            <a:r>
              <a:rPr lang="el-GR" sz="2400" dirty="0" smtClean="0"/>
              <a:t>Τ</a:t>
            </a:r>
            <a:r>
              <a:rPr lang="en-US" sz="2400" dirty="0" smtClean="0"/>
              <a:t>o</a:t>
            </a:r>
            <a:r>
              <a:rPr lang="el-GR" sz="2400" dirty="0" smtClean="0"/>
              <a:t> αρχεί</a:t>
            </a:r>
            <a:r>
              <a:rPr lang="en-US" sz="2400" dirty="0" smtClean="0"/>
              <a:t>o</a:t>
            </a:r>
            <a:r>
              <a:rPr lang="el-GR" sz="2400" dirty="0" smtClean="0"/>
              <a:t> αυτό βρίσκεται στο φάκελο </a:t>
            </a:r>
            <a:r>
              <a:rPr lang="en-US" sz="2400" dirty="0" err="1" smtClean="0"/>
              <a:t>jsp</a:t>
            </a:r>
            <a:r>
              <a:rPr lang="en-US" sz="2400" dirty="0" smtClean="0"/>
              <a:t> </a:t>
            </a:r>
            <a:r>
              <a:rPr lang="el-GR" sz="2400" dirty="0" smtClean="0"/>
              <a:t>του </a:t>
            </a:r>
            <a:r>
              <a:rPr lang="en-US" sz="2400" dirty="0" smtClean="0"/>
              <a:t>repository.</a:t>
            </a:r>
            <a:endParaRPr lang="el-GR" sz="2400" dirty="0" smtClean="0"/>
          </a:p>
          <a:p>
            <a:pPr marL="0" algn="just">
              <a:buNone/>
            </a:pPr>
            <a:endParaRPr lang="el-GR"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867524"/>
          </a:xfrm>
        </p:spPr>
        <p:txBody>
          <a:bodyPr/>
          <a:lstStyle/>
          <a:p>
            <a:r>
              <a:rPr lang="en-US" dirty="0" smtClean="0"/>
              <a:t>PYTHON</a:t>
            </a:r>
            <a:endParaRPr lang="el-GR" dirty="0"/>
          </a:p>
        </p:txBody>
      </p:sp>
      <p:sp>
        <p:nvSpPr>
          <p:cNvPr id="3" name="Content Placeholder 2"/>
          <p:cNvSpPr>
            <a:spLocks noGrp="1"/>
          </p:cNvSpPr>
          <p:nvPr>
            <p:ph idx="1"/>
          </p:nvPr>
        </p:nvSpPr>
        <p:spPr>
          <a:xfrm>
            <a:off x="457200" y="1785926"/>
            <a:ext cx="8229600" cy="4538674"/>
          </a:xfrm>
        </p:spPr>
        <p:txBody>
          <a:bodyPr>
            <a:normAutofit fontScale="85000" lnSpcReduction="10000"/>
          </a:bodyPr>
          <a:lstStyle/>
          <a:p>
            <a:pPr marL="0" algn="just">
              <a:buNone/>
            </a:pPr>
            <a:r>
              <a:rPr lang="el-GR" dirty="0" smtClean="0"/>
              <a:t>Η </a:t>
            </a:r>
            <a:r>
              <a:rPr lang="en-US" dirty="0" smtClean="0"/>
              <a:t>python </a:t>
            </a:r>
            <a:r>
              <a:rPr lang="el-GR" dirty="0" smtClean="0"/>
              <a:t>χρησιμοποιήθηκε για το </a:t>
            </a:r>
            <a:r>
              <a:rPr lang="en-US" dirty="0" smtClean="0"/>
              <a:t>parse </a:t>
            </a:r>
            <a:r>
              <a:rPr lang="el-GR" dirty="0" smtClean="0"/>
              <a:t>των αρχείων </a:t>
            </a:r>
            <a:r>
              <a:rPr lang="en-US" dirty="0" smtClean="0"/>
              <a:t>xml </a:t>
            </a:r>
            <a:r>
              <a:rPr lang="el-GR" dirty="0" smtClean="0"/>
              <a:t>όπου παίρνουμε δεδομένα για την εφαρμογή και το πέρασμα τους σε μια βάση </a:t>
            </a:r>
            <a:r>
              <a:rPr lang="en-US" dirty="0" smtClean="0"/>
              <a:t>SQL.</a:t>
            </a:r>
          </a:p>
          <a:p>
            <a:pPr marL="0" algn="just">
              <a:buNone/>
            </a:pPr>
            <a:r>
              <a:rPr lang="el-GR" dirty="0" smtClean="0"/>
              <a:t>Πιο συγκεκριμένα υλοποιήσαμε ένα αρχείο </a:t>
            </a:r>
            <a:r>
              <a:rPr lang="en-US" dirty="0" smtClean="0"/>
              <a:t>(parse.py) </a:t>
            </a:r>
            <a:r>
              <a:rPr lang="el-GR" dirty="0" smtClean="0"/>
              <a:t>το οποίο δημιουργεί μια βάση </a:t>
            </a:r>
            <a:r>
              <a:rPr lang="en-US" dirty="0" smtClean="0"/>
              <a:t>SQL </a:t>
            </a:r>
            <a:r>
              <a:rPr lang="el-GR" dirty="0" smtClean="0"/>
              <a:t>κάνει </a:t>
            </a:r>
            <a:r>
              <a:rPr lang="en-US" dirty="0" smtClean="0"/>
              <a:t>parse </a:t>
            </a:r>
            <a:r>
              <a:rPr lang="el-GR" dirty="0" smtClean="0"/>
              <a:t>τα </a:t>
            </a:r>
            <a:r>
              <a:rPr lang="en-US" dirty="0" smtClean="0"/>
              <a:t>xml </a:t>
            </a:r>
            <a:r>
              <a:rPr lang="el-GR" dirty="0" smtClean="0"/>
              <a:t>και εισάγει στην βάση τα ζητούμενα δεδομένα. Για το </a:t>
            </a:r>
            <a:r>
              <a:rPr lang="en-US" dirty="0" smtClean="0"/>
              <a:t> parse </a:t>
            </a:r>
            <a:r>
              <a:rPr lang="el-GR" dirty="0" smtClean="0"/>
              <a:t>των αρχείων χρησιμοποιήθηκε το πακέτο </a:t>
            </a:r>
            <a:r>
              <a:rPr lang="en-US" dirty="0" err="1" smtClean="0"/>
              <a:t>ElementTree</a:t>
            </a:r>
            <a:r>
              <a:rPr lang="en-US" dirty="0" smtClean="0"/>
              <a:t> </a:t>
            </a:r>
            <a:r>
              <a:rPr lang="el-GR" dirty="0" smtClean="0"/>
              <a:t>που εξάγει τα επιθυμητά δεδομένα από ένα </a:t>
            </a:r>
            <a:r>
              <a:rPr lang="en-US" dirty="0" smtClean="0"/>
              <a:t>xml </a:t>
            </a:r>
            <a:r>
              <a:rPr lang="el-GR" dirty="0" smtClean="0"/>
              <a:t>αρχείο.</a:t>
            </a:r>
            <a:r>
              <a:rPr lang="en-US" dirty="0" smtClean="0"/>
              <a:t> </a:t>
            </a:r>
            <a:r>
              <a:rPr lang="el-GR" dirty="0" smtClean="0"/>
              <a:t>Για την σύνδεση με την βάση χρησιμοποιήθηκε το πακέτο </a:t>
            </a:r>
            <a:r>
              <a:rPr lang="en-US" dirty="0" err="1" smtClean="0"/>
              <a:t>mysqlconnector</a:t>
            </a:r>
            <a:r>
              <a:rPr lang="en-US" dirty="0" smtClean="0"/>
              <a:t> </a:t>
            </a:r>
            <a:r>
              <a:rPr lang="el-GR" dirty="0" smtClean="0"/>
              <a:t>της </a:t>
            </a:r>
            <a:r>
              <a:rPr lang="en-US" dirty="0" smtClean="0"/>
              <a:t>python.</a:t>
            </a:r>
          </a:p>
          <a:p>
            <a:pPr marL="0" algn="just">
              <a:buNone/>
            </a:pPr>
            <a:r>
              <a:rPr lang="el-GR" dirty="0" smtClean="0"/>
              <a:t>Από κάθε αρχείο </a:t>
            </a:r>
            <a:r>
              <a:rPr lang="en-US" dirty="0" smtClean="0"/>
              <a:t>xml </a:t>
            </a:r>
            <a:r>
              <a:rPr lang="el-GR" dirty="0" smtClean="0"/>
              <a:t>κατά το </a:t>
            </a:r>
            <a:r>
              <a:rPr lang="en-US" dirty="0" smtClean="0"/>
              <a:t>parsing </a:t>
            </a:r>
            <a:r>
              <a:rPr lang="el-GR" dirty="0" smtClean="0"/>
              <a:t>διατηρήθηκαν τα πεδία: </a:t>
            </a:r>
            <a:r>
              <a:rPr lang="en-US" dirty="0" err="1" smtClean="0"/>
              <a:t>nct_id</a:t>
            </a:r>
            <a:r>
              <a:rPr lang="el-GR" dirty="0" smtClean="0"/>
              <a:t> (</a:t>
            </a:r>
            <a:r>
              <a:rPr lang="en-US" dirty="0" smtClean="0"/>
              <a:t>id </a:t>
            </a:r>
            <a:r>
              <a:rPr lang="el-GR" dirty="0" smtClean="0"/>
              <a:t>της κάθε έρευνας), </a:t>
            </a:r>
            <a:r>
              <a:rPr lang="en-US" dirty="0" smtClean="0"/>
              <a:t>country</a:t>
            </a:r>
            <a:r>
              <a:rPr lang="el-GR" dirty="0" smtClean="0"/>
              <a:t> (χώρα που έγινε η έρευνα) , </a:t>
            </a:r>
            <a:r>
              <a:rPr lang="en-US" dirty="0" err="1" smtClean="0"/>
              <a:t>intervention_name</a:t>
            </a:r>
            <a:r>
              <a:rPr lang="el-GR" dirty="0" smtClean="0"/>
              <a:t> (θεραπία που χρησιμοποιήθηκε) , </a:t>
            </a:r>
            <a:r>
              <a:rPr lang="en-US" dirty="0" err="1" smtClean="0"/>
              <a:t>start_date</a:t>
            </a:r>
            <a:r>
              <a:rPr lang="el-GR" dirty="0" smtClean="0"/>
              <a:t> (ημερομηνία που ξεκίνησε) και </a:t>
            </a:r>
            <a:r>
              <a:rPr lang="en-US" dirty="0" err="1" smtClean="0"/>
              <a:t>mesh_term</a:t>
            </a:r>
            <a:r>
              <a:rPr lang="el-GR" dirty="0" smtClean="0"/>
              <a:t> ( ασθένια που αφορά).</a:t>
            </a:r>
            <a:endParaRPr lang="el-GR" dirty="0"/>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867524"/>
          </a:xfrm>
        </p:spPr>
        <p:txBody>
          <a:bodyPr/>
          <a:lstStyle/>
          <a:p>
            <a:r>
              <a:rPr lang="en-US" dirty="0" smtClean="0"/>
              <a:t>SQL</a:t>
            </a:r>
            <a:endParaRPr lang="el-GR" dirty="0"/>
          </a:p>
        </p:txBody>
      </p:sp>
      <p:sp>
        <p:nvSpPr>
          <p:cNvPr id="3" name="Content Placeholder 2"/>
          <p:cNvSpPr>
            <a:spLocks noGrp="1"/>
          </p:cNvSpPr>
          <p:nvPr>
            <p:ph idx="1"/>
          </p:nvPr>
        </p:nvSpPr>
        <p:spPr>
          <a:xfrm>
            <a:off x="457200" y="1857364"/>
            <a:ext cx="8229600" cy="1643074"/>
          </a:xfrm>
        </p:spPr>
        <p:txBody>
          <a:bodyPr>
            <a:normAutofit lnSpcReduction="10000"/>
          </a:bodyPr>
          <a:lstStyle/>
          <a:p>
            <a:pPr marL="0" algn="just">
              <a:buNone/>
            </a:pPr>
            <a:r>
              <a:rPr lang="el-GR" dirty="0" smtClean="0"/>
              <a:t>Η </a:t>
            </a:r>
            <a:r>
              <a:rPr lang="en-US" dirty="0" smtClean="0"/>
              <a:t>SQL </a:t>
            </a:r>
            <a:r>
              <a:rPr lang="el-GR" dirty="0" smtClean="0"/>
              <a:t>χρησιμοποιήθηκε για την εκτέλεση των απαραίτητων </a:t>
            </a:r>
            <a:r>
              <a:rPr lang="en-US" dirty="0" smtClean="0"/>
              <a:t>queries </a:t>
            </a:r>
            <a:r>
              <a:rPr lang="el-GR" dirty="0" smtClean="0"/>
              <a:t>και την άντληση των ζητούμενων πληροφοριών κατά την αναζήτηση από την βάση δεδομένων.</a:t>
            </a:r>
            <a:endParaRPr lang="el-GR" dirty="0"/>
          </a:p>
        </p:txBody>
      </p:sp>
      <p:sp>
        <p:nvSpPr>
          <p:cNvPr id="4" name="Title 1"/>
          <p:cNvSpPr txBox="1">
            <a:spLocks/>
          </p:cNvSpPr>
          <p:nvPr/>
        </p:nvSpPr>
        <p:spPr>
          <a:xfrm>
            <a:off x="500034" y="3286124"/>
            <a:ext cx="8229600" cy="867524"/>
          </a:xfrm>
          <a:prstGeom prst="rect">
            <a:avLst/>
          </a:prstGeom>
        </p:spPr>
        <p:txBody>
          <a:bodyPr vert="horz" lIns="0" rIns="0" bIns="0" anchor="b">
            <a:normAutofit/>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z="5000" dirty="0" smtClean="0">
                <a:solidFill>
                  <a:schemeClr val="tx2"/>
                </a:solidFill>
                <a:latin typeface="+mj-lt"/>
                <a:ea typeface="+mj-ea"/>
                <a:cs typeface="+mj-cs"/>
              </a:rPr>
              <a:t>PHP</a:t>
            </a:r>
            <a:endParaRPr kumimoji="0" lang="el-GR" sz="5000" b="0" i="0" u="none" strike="noStrike" kern="1200" cap="none" spc="0" normalizeH="0" baseline="0" noProof="0" dirty="0">
              <a:ln>
                <a:noFill/>
              </a:ln>
              <a:solidFill>
                <a:schemeClr val="tx2"/>
              </a:solidFill>
              <a:effectLst/>
              <a:uLnTx/>
              <a:uFillTx/>
              <a:latin typeface="+mj-lt"/>
              <a:ea typeface="+mj-ea"/>
              <a:cs typeface="+mj-cs"/>
            </a:endParaRPr>
          </a:p>
        </p:txBody>
      </p:sp>
      <p:sp>
        <p:nvSpPr>
          <p:cNvPr id="5" name="Content Placeholder 2"/>
          <p:cNvSpPr txBox="1">
            <a:spLocks/>
          </p:cNvSpPr>
          <p:nvPr/>
        </p:nvSpPr>
        <p:spPr>
          <a:xfrm>
            <a:off x="500034" y="4071942"/>
            <a:ext cx="8229600" cy="2500330"/>
          </a:xfrm>
          <a:prstGeom prst="rect">
            <a:avLst/>
          </a:prstGeom>
        </p:spPr>
        <p:txBody>
          <a:bodyPr vert="horz">
            <a:normAutofit/>
          </a:bodyPr>
          <a:lstStyle/>
          <a:p>
            <a:pPr marL="0" marR="0" lvl="0" indent="-274320" algn="just" defTabSz="914400" rtl="0" eaLnBrk="1" fontAlgn="auto" latinLnBrk="0" hangingPunct="1">
              <a:lnSpc>
                <a:spcPct val="100000"/>
              </a:lnSpc>
              <a:spcBef>
                <a:spcPct val="20000"/>
              </a:spcBef>
              <a:spcAft>
                <a:spcPts val="0"/>
              </a:spcAft>
              <a:buClr>
                <a:schemeClr val="accent3"/>
              </a:buClr>
              <a:buSzPct val="95000"/>
              <a:buFont typeface="Wingdings 2"/>
              <a:buNone/>
              <a:tabLst/>
              <a:defRPr/>
            </a:pPr>
            <a:r>
              <a:rPr lang="el-GR" sz="2600" dirty="0" smtClean="0"/>
              <a:t>Η χρήση της </a:t>
            </a:r>
            <a:r>
              <a:rPr lang="en-US" sz="2600" dirty="0" smtClean="0"/>
              <a:t>PHP </a:t>
            </a:r>
            <a:r>
              <a:rPr lang="el-GR" sz="2600" dirty="0" smtClean="0"/>
              <a:t>έγινε για την επικοινωνία της εφαρμογής μας με την βάση δεδομένων.Πιο συγκεκριμένα μέσω αυτής συνδεόμαστε με την βάση και εκτελούμε τα απαραίτητα </a:t>
            </a:r>
            <a:r>
              <a:rPr lang="en-US" sz="2600" dirty="0" smtClean="0"/>
              <a:t>queries.</a:t>
            </a:r>
            <a:endParaRPr kumimoji="0" lang="el-GR" sz="26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96086"/>
          </a:xfrm>
        </p:spPr>
        <p:txBody>
          <a:bodyPr>
            <a:normAutofit fontScale="90000"/>
          </a:bodyPr>
          <a:lstStyle/>
          <a:p>
            <a:r>
              <a:rPr lang="en-US" dirty="0" smtClean="0"/>
              <a:t>SERVERS</a:t>
            </a:r>
            <a:endParaRPr lang="el-GR" dirty="0"/>
          </a:p>
        </p:txBody>
      </p:sp>
      <p:sp>
        <p:nvSpPr>
          <p:cNvPr id="3" name="Content Placeholder 2"/>
          <p:cNvSpPr>
            <a:spLocks noGrp="1"/>
          </p:cNvSpPr>
          <p:nvPr>
            <p:ph idx="1"/>
          </p:nvPr>
        </p:nvSpPr>
        <p:spPr/>
        <p:txBody>
          <a:bodyPr/>
          <a:lstStyle/>
          <a:p>
            <a:pPr marL="0" algn="just">
              <a:buNone/>
            </a:pPr>
            <a:r>
              <a:rPr lang="en-US" b="1" u="sng" dirty="0" err="1" smtClean="0"/>
              <a:t>Appache</a:t>
            </a:r>
            <a:endParaRPr lang="en-US" b="1" u="sng" dirty="0" smtClean="0"/>
          </a:p>
          <a:p>
            <a:pPr marL="0" algn="just">
              <a:buNone/>
            </a:pPr>
            <a:r>
              <a:rPr lang="el-GR" dirty="0" smtClean="0"/>
              <a:t>Μέσω του </a:t>
            </a:r>
            <a:r>
              <a:rPr lang="en-US" dirty="0" smtClean="0"/>
              <a:t>Server </a:t>
            </a:r>
            <a:r>
              <a:rPr lang="en-US" dirty="0" err="1" smtClean="0"/>
              <a:t>Appache</a:t>
            </a:r>
            <a:r>
              <a:rPr lang="en-US" dirty="0" smtClean="0"/>
              <a:t> </a:t>
            </a:r>
            <a:r>
              <a:rPr lang="el-GR" dirty="0" smtClean="0"/>
              <a:t>επιτεύχθηκε η λειτουργία των αρχείων της </a:t>
            </a:r>
            <a:r>
              <a:rPr lang="en-US" dirty="0" smtClean="0"/>
              <a:t>PHP </a:t>
            </a:r>
            <a:r>
              <a:rPr lang="el-GR" dirty="0" smtClean="0"/>
              <a:t>και συνεπέπως η επικοινωνία της εφαρμογής με την βάση.</a:t>
            </a:r>
          </a:p>
          <a:p>
            <a:pPr marL="0" algn="just">
              <a:buNone/>
            </a:pPr>
            <a:endParaRPr lang="el-GR" b="1" u="sng" dirty="0" smtClean="0"/>
          </a:p>
          <a:p>
            <a:pPr marL="0" algn="just">
              <a:buNone/>
            </a:pPr>
            <a:r>
              <a:rPr lang="en-US" b="1" u="sng" dirty="0" err="1" smtClean="0"/>
              <a:t>Appache</a:t>
            </a:r>
            <a:r>
              <a:rPr lang="en-US" b="1" u="sng" dirty="0" smtClean="0"/>
              <a:t> Tomcat</a:t>
            </a:r>
            <a:endParaRPr lang="en-US" b="1" dirty="0" smtClean="0"/>
          </a:p>
          <a:p>
            <a:pPr marL="0" algn="just">
              <a:buNone/>
            </a:pPr>
            <a:r>
              <a:rPr lang="el-GR" dirty="0" smtClean="0"/>
              <a:t>Μέσω του </a:t>
            </a:r>
            <a:r>
              <a:rPr lang="en-US" dirty="0" smtClean="0"/>
              <a:t>Server </a:t>
            </a:r>
            <a:r>
              <a:rPr lang="en-US" dirty="0" err="1" smtClean="0"/>
              <a:t>Appache</a:t>
            </a:r>
            <a:r>
              <a:rPr lang="en-US" dirty="0" smtClean="0"/>
              <a:t> Tomcat </a:t>
            </a:r>
            <a:r>
              <a:rPr lang="el-GR" dirty="0" smtClean="0"/>
              <a:t>επιτεύχθηκε η λειτουργία των αρχείων </a:t>
            </a:r>
            <a:r>
              <a:rPr lang="en-US" dirty="0" smtClean="0"/>
              <a:t>JSP.</a:t>
            </a:r>
            <a:endParaRPr lang="el-GR" dirty="0" smtClean="0"/>
          </a:p>
          <a:p>
            <a:pPr marL="0" algn="just">
              <a:buNone/>
            </a:pPr>
            <a:endParaRPr lang="el-GR" b="1" u="sng"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00034" y="2714620"/>
            <a:ext cx="7772400" cy="1362456"/>
          </a:xfrm>
        </p:spPr>
        <p:txBody>
          <a:bodyPr/>
          <a:lstStyle/>
          <a:p>
            <a:pPr algn="ctr"/>
            <a:r>
              <a:rPr lang="el-GR" dirty="0" smtClean="0"/>
              <a:t>ΘΕΜΑ ΕΡΓΑΣΙΑΣ</a:t>
            </a:r>
            <a:endParaRPr lang="el-GR" dirty="0"/>
          </a:p>
        </p:txBody>
      </p:sp>
      <p:sp>
        <p:nvSpPr>
          <p:cNvPr id="5" name="Text Placeholder 4"/>
          <p:cNvSpPr>
            <a:spLocks noGrp="1"/>
          </p:cNvSpPr>
          <p:nvPr>
            <p:ph type="body" idx="1"/>
          </p:nvPr>
        </p:nvSpPr>
        <p:spPr>
          <a:xfrm>
            <a:off x="500034" y="2571744"/>
            <a:ext cx="7772400" cy="1509712"/>
          </a:xfrm>
        </p:spPr>
        <p:txBody>
          <a:bodyPr/>
          <a:lstStyle/>
          <a:p>
            <a:endParaRPr lang="el-GR"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14348" y="2714620"/>
            <a:ext cx="7772400" cy="1362456"/>
          </a:xfrm>
        </p:spPr>
        <p:txBody>
          <a:bodyPr/>
          <a:lstStyle/>
          <a:p>
            <a:r>
              <a:rPr lang="el-GR" dirty="0" smtClean="0"/>
              <a:t>ΧΡΗΣΗ ΤΗΣ ΕΦΑΡΜΟΓΗΣ</a:t>
            </a:r>
            <a:endParaRPr lang="el-GR" dirty="0"/>
          </a:p>
        </p:txBody>
      </p:sp>
      <p:sp>
        <p:nvSpPr>
          <p:cNvPr id="5" name="Text Placeholder 4"/>
          <p:cNvSpPr>
            <a:spLocks noGrp="1"/>
          </p:cNvSpPr>
          <p:nvPr>
            <p:ph type="body" idx="1"/>
          </p:nvPr>
        </p:nvSpPr>
        <p:spPr>
          <a:xfrm>
            <a:off x="571472" y="2500306"/>
            <a:ext cx="7772400" cy="1509712"/>
          </a:xfrm>
        </p:spPr>
        <p:txBody>
          <a:bodyPr/>
          <a:lstStyle/>
          <a:p>
            <a:endParaRPr lang="el-GR"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704088"/>
            <a:ext cx="8229600" cy="796086"/>
          </a:xfrm>
        </p:spPr>
        <p:txBody>
          <a:bodyPr>
            <a:normAutofit fontScale="90000"/>
          </a:bodyPr>
          <a:lstStyle/>
          <a:p>
            <a:r>
              <a:rPr lang="en-US" dirty="0" smtClean="0"/>
              <a:t>HOME PAGE</a:t>
            </a:r>
            <a:endParaRPr lang="el-GR" dirty="0"/>
          </a:p>
        </p:txBody>
      </p:sp>
      <p:sp>
        <p:nvSpPr>
          <p:cNvPr id="5" name="Content Placeholder 4"/>
          <p:cNvSpPr>
            <a:spLocks noGrp="1"/>
          </p:cNvSpPr>
          <p:nvPr>
            <p:ph idx="1"/>
          </p:nvPr>
        </p:nvSpPr>
        <p:spPr>
          <a:xfrm>
            <a:off x="457200" y="1643050"/>
            <a:ext cx="8229600" cy="928694"/>
          </a:xfrm>
        </p:spPr>
        <p:txBody>
          <a:bodyPr/>
          <a:lstStyle/>
          <a:p>
            <a:pPr marL="0" algn="just">
              <a:buNone/>
            </a:pPr>
            <a:r>
              <a:rPr lang="el-GR" dirty="0" smtClean="0"/>
              <a:t>Η αρχική σελίδα της εφαρμογής.Περιέχει πληροφορίες για την χρήση της και το μενού πλοήγησης σε αυτήν.</a:t>
            </a:r>
            <a:endParaRPr lang="el-GR" dirty="0"/>
          </a:p>
        </p:txBody>
      </p:sp>
      <p:pic>
        <p:nvPicPr>
          <p:cNvPr id="3075" name="Picture 3"/>
          <p:cNvPicPr>
            <a:picLocks noChangeAspect="1" noChangeArrowheads="1"/>
          </p:cNvPicPr>
          <p:nvPr/>
        </p:nvPicPr>
        <p:blipFill>
          <a:blip r:embed="rId2"/>
          <a:srcRect/>
          <a:stretch>
            <a:fillRect/>
          </a:stretch>
        </p:blipFill>
        <p:spPr bwMode="auto">
          <a:xfrm>
            <a:off x="142844" y="2500306"/>
            <a:ext cx="8890021" cy="417423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24648"/>
          </a:xfrm>
        </p:spPr>
        <p:txBody>
          <a:bodyPr>
            <a:normAutofit fontScale="90000"/>
          </a:bodyPr>
          <a:lstStyle/>
          <a:p>
            <a:r>
              <a:rPr lang="en-US" dirty="0" smtClean="0"/>
              <a:t>SIMPLE SEARCH</a:t>
            </a:r>
            <a:endParaRPr lang="el-GR" dirty="0"/>
          </a:p>
        </p:txBody>
      </p:sp>
      <p:sp>
        <p:nvSpPr>
          <p:cNvPr id="3" name="Content Placeholder 2"/>
          <p:cNvSpPr>
            <a:spLocks noGrp="1"/>
          </p:cNvSpPr>
          <p:nvPr>
            <p:ph idx="1"/>
          </p:nvPr>
        </p:nvSpPr>
        <p:spPr>
          <a:xfrm>
            <a:off x="457200" y="1571612"/>
            <a:ext cx="8229600" cy="1428760"/>
          </a:xfrm>
        </p:spPr>
        <p:txBody>
          <a:bodyPr>
            <a:normAutofit fontScale="85000" lnSpcReduction="10000"/>
          </a:bodyPr>
          <a:lstStyle/>
          <a:p>
            <a:pPr marL="0" algn="just">
              <a:buNone/>
            </a:pPr>
            <a:r>
              <a:rPr lang="el-GR" dirty="0" smtClean="0"/>
              <a:t>Στην σελίδα αυτή γίνεται η κύρια αναζήτηση.Περιέχει μια φόρμα όπου δέχεται μια ασθένια ,ένα φάρμακο και ένα έτος (δεν είναι απαραίτητο) και επιστρέφει σε ένα πίνακα τις χώρες που έχουν γίνει κλινικές μελέτες με αυτά τα στοιχεία  καθώς και το πλήθος τους.</a:t>
            </a:r>
            <a:endParaRPr lang="el-GR" dirty="0"/>
          </a:p>
        </p:txBody>
      </p:sp>
      <p:pic>
        <p:nvPicPr>
          <p:cNvPr id="4098" name="Picture 2"/>
          <p:cNvPicPr>
            <a:picLocks noChangeAspect="1" noChangeArrowheads="1"/>
          </p:cNvPicPr>
          <p:nvPr/>
        </p:nvPicPr>
        <p:blipFill>
          <a:blip r:embed="rId2"/>
          <a:srcRect/>
          <a:stretch>
            <a:fillRect/>
          </a:stretch>
        </p:blipFill>
        <p:spPr bwMode="auto">
          <a:xfrm>
            <a:off x="500066" y="2857496"/>
            <a:ext cx="8143900" cy="3847927"/>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96086"/>
          </a:xfrm>
        </p:spPr>
        <p:txBody>
          <a:bodyPr>
            <a:normAutofit fontScale="90000"/>
          </a:bodyPr>
          <a:lstStyle/>
          <a:p>
            <a:r>
              <a:rPr lang="en-US" dirty="0" smtClean="0"/>
              <a:t>SIMPLE SEARCH</a:t>
            </a:r>
            <a:endParaRPr lang="el-GR" dirty="0"/>
          </a:p>
        </p:txBody>
      </p:sp>
      <p:sp>
        <p:nvSpPr>
          <p:cNvPr id="3" name="Content Placeholder 2"/>
          <p:cNvSpPr>
            <a:spLocks noGrp="1"/>
          </p:cNvSpPr>
          <p:nvPr>
            <p:ph idx="1"/>
          </p:nvPr>
        </p:nvSpPr>
        <p:spPr>
          <a:xfrm>
            <a:off x="500034" y="1571612"/>
            <a:ext cx="8229600" cy="922016"/>
          </a:xfrm>
        </p:spPr>
        <p:txBody>
          <a:bodyPr/>
          <a:lstStyle/>
          <a:p>
            <a:pPr marL="0" algn="just">
              <a:buNone/>
            </a:pPr>
            <a:r>
              <a:rPr lang="el-GR" dirty="0" smtClean="0"/>
              <a:t>Αποτελέσματα αναζήτησης για Ασθένεια: </a:t>
            </a:r>
            <a:r>
              <a:rPr lang="en-US" dirty="0" smtClean="0"/>
              <a:t>cancer</a:t>
            </a:r>
            <a:r>
              <a:rPr lang="el-GR" dirty="0" smtClean="0"/>
              <a:t> Φάρμακο: </a:t>
            </a:r>
            <a:r>
              <a:rPr lang="en-US" dirty="0" smtClean="0"/>
              <a:t>placebo </a:t>
            </a:r>
            <a:r>
              <a:rPr lang="el-GR" dirty="0" smtClean="0"/>
              <a:t>χωρίς έτος.</a:t>
            </a:r>
            <a:endParaRPr lang="el-GR" dirty="0"/>
          </a:p>
        </p:txBody>
      </p:sp>
      <p:pic>
        <p:nvPicPr>
          <p:cNvPr id="5122" name="Picture 2"/>
          <p:cNvPicPr>
            <a:picLocks noChangeAspect="1" noChangeArrowheads="1"/>
          </p:cNvPicPr>
          <p:nvPr/>
        </p:nvPicPr>
        <p:blipFill>
          <a:blip r:embed="rId2"/>
          <a:srcRect/>
          <a:stretch>
            <a:fillRect/>
          </a:stretch>
        </p:blipFill>
        <p:spPr bwMode="auto">
          <a:xfrm>
            <a:off x="428596" y="2571744"/>
            <a:ext cx="8358214" cy="3938308"/>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867524"/>
          </a:xfrm>
        </p:spPr>
        <p:txBody>
          <a:bodyPr/>
          <a:lstStyle/>
          <a:p>
            <a:r>
              <a:rPr lang="en-US" dirty="0" smtClean="0"/>
              <a:t>SIMPLE SEARCH</a:t>
            </a:r>
            <a:endParaRPr lang="el-GR" dirty="0"/>
          </a:p>
        </p:txBody>
      </p:sp>
      <p:sp>
        <p:nvSpPr>
          <p:cNvPr id="4" name="Content Placeholder 2"/>
          <p:cNvSpPr txBox="1">
            <a:spLocks/>
          </p:cNvSpPr>
          <p:nvPr/>
        </p:nvSpPr>
        <p:spPr>
          <a:xfrm>
            <a:off x="500034" y="1571612"/>
            <a:ext cx="8229600" cy="922016"/>
          </a:xfrm>
          <a:prstGeom prst="rect">
            <a:avLst/>
          </a:prstGeom>
        </p:spPr>
        <p:txBody>
          <a:bodyPr vert="horz">
            <a:normAutofit/>
          </a:bodyPr>
          <a:lstStyle/>
          <a:p>
            <a:pPr marL="0" marR="0" lvl="0" indent="-274320" algn="just" defTabSz="914400" rtl="0" eaLnBrk="1" fontAlgn="auto" latinLnBrk="0" hangingPunct="1">
              <a:lnSpc>
                <a:spcPct val="100000"/>
              </a:lnSpc>
              <a:spcBef>
                <a:spcPct val="20000"/>
              </a:spcBef>
              <a:spcAft>
                <a:spcPts val="0"/>
              </a:spcAft>
              <a:buClr>
                <a:schemeClr val="accent3"/>
              </a:buClr>
              <a:buSzPct val="95000"/>
              <a:buFont typeface="Wingdings 2"/>
              <a:buNone/>
              <a:tabLst/>
              <a:defRPr/>
            </a:pPr>
            <a:r>
              <a:rPr kumimoji="0" lang="el-GR" sz="2600" b="0" i="0" u="none" strike="noStrike" kern="1200" cap="none" spc="0" normalizeH="0" baseline="0" noProof="0" dirty="0" smtClean="0">
                <a:ln>
                  <a:noFill/>
                </a:ln>
                <a:solidFill>
                  <a:schemeClr val="tx1"/>
                </a:solidFill>
                <a:effectLst/>
                <a:uLnTx/>
                <a:uFillTx/>
                <a:latin typeface="+mn-lt"/>
                <a:ea typeface="+mn-ea"/>
                <a:cs typeface="+mn-cs"/>
              </a:rPr>
              <a:t>Αποτελέσματα αναζήτησης για Ασθένεια: </a:t>
            </a:r>
            <a:r>
              <a:rPr kumimoji="0" lang="en-US" sz="2600" b="0" i="0" u="none" strike="noStrike" kern="1200" cap="none" spc="0" normalizeH="0" baseline="0" noProof="0" dirty="0" smtClean="0">
                <a:ln>
                  <a:noFill/>
                </a:ln>
                <a:solidFill>
                  <a:schemeClr val="tx1"/>
                </a:solidFill>
                <a:effectLst/>
                <a:uLnTx/>
                <a:uFillTx/>
                <a:latin typeface="+mn-lt"/>
                <a:ea typeface="+mn-ea"/>
                <a:cs typeface="+mn-cs"/>
              </a:rPr>
              <a:t>cancer</a:t>
            </a:r>
            <a:r>
              <a:rPr kumimoji="0" lang="el-GR" sz="2600" b="0" i="0" u="none" strike="noStrike" kern="1200" cap="none" spc="0" normalizeH="0" baseline="0" noProof="0" dirty="0" smtClean="0">
                <a:ln>
                  <a:noFill/>
                </a:ln>
                <a:solidFill>
                  <a:schemeClr val="tx1"/>
                </a:solidFill>
                <a:effectLst/>
                <a:uLnTx/>
                <a:uFillTx/>
                <a:latin typeface="+mn-lt"/>
                <a:ea typeface="+mn-ea"/>
                <a:cs typeface="+mn-cs"/>
              </a:rPr>
              <a:t> Φάρμακο: </a:t>
            </a:r>
            <a:r>
              <a:rPr kumimoji="0" lang="en-US" sz="2600" b="0" i="0" u="none" strike="noStrike" kern="1200" cap="none" spc="0" normalizeH="0" baseline="0" noProof="0" dirty="0" smtClean="0">
                <a:ln>
                  <a:noFill/>
                </a:ln>
                <a:solidFill>
                  <a:schemeClr val="tx1"/>
                </a:solidFill>
                <a:effectLst/>
                <a:uLnTx/>
                <a:uFillTx/>
                <a:latin typeface="+mn-lt"/>
                <a:ea typeface="+mn-ea"/>
                <a:cs typeface="+mn-cs"/>
              </a:rPr>
              <a:t>placebo </a:t>
            </a:r>
            <a:r>
              <a:rPr kumimoji="0" lang="el-GR" sz="2600" b="0" i="0" u="none" strike="noStrike" kern="1200" cap="none" spc="0" normalizeH="0" baseline="0" noProof="0" dirty="0" smtClean="0">
                <a:ln>
                  <a:noFill/>
                </a:ln>
                <a:solidFill>
                  <a:schemeClr val="tx1"/>
                </a:solidFill>
                <a:effectLst/>
                <a:uLnTx/>
                <a:uFillTx/>
                <a:latin typeface="+mn-lt"/>
                <a:ea typeface="+mn-ea"/>
                <a:cs typeface="+mn-cs"/>
              </a:rPr>
              <a:t>και</a:t>
            </a:r>
            <a:r>
              <a:rPr kumimoji="0" lang="el-GR" sz="2600" b="0" i="0" u="none" strike="noStrike" kern="1200" cap="none" spc="0" normalizeH="0" noProof="0" dirty="0" smtClean="0">
                <a:ln>
                  <a:noFill/>
                </a:ln>
                <a:solidFill>
                  <a:schemeClr val="tx1"/>
                </a:solidFill>
                <a:effectLst/>
                <a:uLnTx/>
                <a:uFillTx/>
                <a:latin typeface="+mn-lt"/>
                <a:ea typeface="+mn-ea"/>
                <a:cs typeface="+mn-cs"/>
              </a:rPr>
              <a:t> έτος μετά το 2018.</a:t>
            </a:r>
            <a:endParaRPr kumimoji="0" lang="el-GR" sz="2600" b="0" i="0" u="none" strike="noStrike" kern="1200" cap="none" spc="0" normalizeH="0" baseline="0" noProof="0" dirty="0">
              <a:ln>
                <a:noFill/>
              </a:ln>
              <a:solidFill>
                <a:schemeClr val="tx1"/>
              </a:solidFill>
              <a:effectLst/>
              <a:uLnTx/>
              <a:uFillTx/>
              <a:latin typeface="+mn-lt"/>
              <a:ea typeface="+mn-ea"/>
              <a:cs typeface="+mn-cs"/>
            </a:endParaRPr>
          </a:p>
        </p:txBody>
      </p:sp>
      <p:pic>
        <p:nvPicPr>
          <p:cNvPr id="6146" name="Picture 2"/>
          <p:cNvPicPr>
            <a:picLocks noChangeAspect="1" noChangeArrowheads="1"/>
          </p:cNvPicPr>
          <p:nvPr/>
        </p:nvPicPr>
        <p:blipFill>
          <a:blip r:embed="rId2"/>
          <a:srcRect/>
          <a:stretch>
            <a:fillRect/>
          </a:stretch>
        </p:blipFill>
        <p:spPr bwMode="auto">
          <a:xfrm>
            <a:off x="214282" y="2500306"/>
            <a:ext cx="8715404" cy="4106341"/>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96086"/>
          </a:xfrm>
        </p:spPr>
        <p:txBody>
          <a:bodyPr>
            <a:normAutofit fontScale="90000"/>
          </a:bodyPr>
          <a:lstStyle/>
          <a:p>
            <a:r>
              <a:rPr lang="en-US" dirty="0" smtClean="0"/>
              <a:t>MAP SEARCH</a:t>
            </a:r>
            <a:endParaRPr lang="el-GR" dirty="0"/>
          </a:p>
        </p:txBody>
      </p:sp>
      <p:sp>
        <p:nvSpPr>
          <p:cNvPr id="5" name="Content Placeholder 2"/>
          <p:cNvSpPr txBox="1">
            <a:spLocks/>
          </p:cNvSpPr>
          <p:nvPr/>
        </p:nvSpPr>
        <p:spPr>
          <a:xfrm>
            <a:off x="457200" y="1571612"/>
            <a:ext cx="8229600" cy="1285884"/>
          </a:xfrm>
          <a:prstGeom prst="rect">
            <a:avLst/>
          </a:prstGeom>
        </p:spPr>
        <p:txBody>
          <a:bodyPr vert="horz">
            <a:normAutofit fontScale="92500"/>
          </a:bodyPr>
          <a:lstStyle/>
          <a:p>
            <a:pPr marL="0" marR="0" lvl="0" indent="-274320" algn="just" defTabSz="914400" rtl="0" eaLnBrk="1" fontAlgn="auto" latinLnBrk="0" hangingPunct="1">
              <a:lnSpc>
                <a:spcPct val="100000"/>
              </a:lnSpc>
              <a:spcBef>
                <a:spcPct val="20000"/>
              </a:spcBef>
              <a:spcAft>
                <a:spcPts val="0"/>
              </a:spcAft>
              <a:buClr>
                <a:schemeClr val="accent3"/>
              </a:buClr>
              <a:buSzPct val="95000"/>
              <a:buFont typeface="Wingdings 2"/>
              <a:buNone/>
              <a:tabLst/>
              <a:defRPr/>
            </a:pPr>
            <a:r>
              <a:rPr kumimoji="0" lang="el-GR" sz="2600" b="0" i="0" u="none" strike="noStrike" kern="1200" cap="none" spc="0" normalizeH="0" baseline="0" noProof="0" dirty="0" smtClean="0">
                <a:ln>
                  <a:noFill/>
                </a:ln>
                <a:solidFill>
                  <a:schemeClr val="tx1"/>
                </a:solidFill>
                <a:effectLst/>
                <a:uLnTx/>
                <a:uFillTx/>
                <a:latin typeface="+mn-lt"/>
                <a:ea typeface="+mn-ea"/>
                <a:cs typeface="+mn-cs"/>
              </a:rPr>
              <a:t>Στην σελίδα αυτή γίνεται η </a:t>
            </a:r>
            <a:r>
              <a:rPr lang="el-GR" sz="2600" dirty="0" smtClean="0"/>
              <a:t>ίδια</a:t>
            </a:r>
            <a:r>
              <a:rPr kumimoji="0" lang="el-GR" sz="2600" b="0" i="0" u="none" strike="noStrike" kern="1200" cap="none" spc="0" normalizeH="0" baseline="0" noProof="0" dirty="0" smtClean="0">
                <a:ln>
                  <a:noFill/>
                </a:ln>
                <a:solidFill>
                  <a:schemeClr val="tx1"/>
                </a:solidFill>
                <a:effectLst/>
                <a:uLnTx/>
                <a:uFillTx/>
                <a:latin typeface="+mn-lt"/>
                <a:ea typeface="+mn-ea"/>
                <a:cs typeface="+mn-cs"/>
              </a:rPr>
              <a:t> αναζήτηση τα αποτελέσματα</a:t>
            </a:r>
            <a:r>
              <a:rPr kumimoji="0" lang="el-GR" sz="2600" b="0" i="0" u="none" strike="noStrike" kern="1200" cap="none" spc="0" normalizeH="0" noProof="0" dirty="0" smtClean="0">
                <a:ln>
                  <a:noFill/>
                </a:ln>
                <a:solidFill>
                  <a:schemeClr val="tx1"/>
                </a:solidFill>
                <a:effectLst/>
                <a:uLnTx/>
                <a:uFillTx/>
                <a:latin typeface="+mn-lt"/>
                <a:ea typeface="+mn-ea"/>
                <a:cs typeface="+mn-cs"/>
              </a:rPr>
              <a:t> επιστρέφονται γραφικά με χρήση ενός χάρτη</a:t>
            </a:r>
            <a:r>
              <a:rPr kumimoji="0" lang="el-GR" sz="2600" b="0" i="0" u="none" strike="noStrike" kern="1200" cap="none" spc="0" normalizeH="0" baseline="0" noProof="0" dirty="0" smtClean="0">
                <a:ln>
                  <a:noFill/>
                </a:ln>
                <a:solidFill>
                  <a:schemeClr val="tx1"/>
                </a:solidFill>
                <a:effectLst/>
                <a:uLnTx/>
                <a:uFillTx/>
                <a:latin typeface="+mn-lt"/>
                <a:ea typeface="+mn-ea"/>
                <a:cs typeface="+mn-cs"/>
              </a:rPr>
              <a:t>.Περιέχει μια φόρμα ίδια</a:t>
            </a:r>
            <a:r>
              <a:rPr kumimoji="0" lang="el-GR" sz="2600" b="0" i="0" u="none" strike="noStrike" kern="1200" cap="none" spc="0" normalizeH="0" noProof="0" dirty="0" smtClean="0">
                <a:ln>
                  <a:noFill/>
                </a:ln>
                <a:solidFill>
                  <a:schemeClr val="tx1"/>
                </a:solidFill>
                <a:effectLst/>
                <a:uLnTx/>
                <a:uFillTx/>
                <a:latin typeface="+mn-lt"/>
                <a:ea typeface="+mn-ea"/>
                <a:cs typeface="+mn-cs"/>
              </a:rPr>
              <a:t> με αυτήν της απλής αναζήτησης.</a:t>
            </a:r>
            <a:endParaRPr kumimoji="0" lang="el-GR" sz="2600" b="0" i="0" u="none" strike="noStrike" kern="1200" cap="none" spc="0" normalizeH="0" baseline="0" noProof="0" dirty="0">
              <a:ln>
                <a:noFill/>
              </a:ln>
              <a:solidFill>
                <a:schemeClr val="tx1"/>
              </a:solidFill>
              <a:effectLst/>
              <a:uLnTx/>
              <a:uFillTx/>
              <a:latin typeface="+mn-lt"/>
              <a:ea typeface="+mn-ea"/>
              <a:cs typeface="+mn-cs"/>
            </a:endParaRPr>
          </a:p>
        </p:txBody>
      </p:sp>
      <p:pic>
        <p:nvPicPr>
          <p:cNvPr id="7170" name="Picture 2"/>
          <p:cNvPicPr>
            <a:picLocks noChangeAspect="1" noChangeArrowheads="1"/>
          </p:cNvPicPr>
          <p:nvPr/>
        </p:nvPicPr>
        <p:blipFill>
          <a:blip r:embed="rId2"/>
          <a:srcRect/>
          <a:stretch>
            <a:fillRect/>
          </a:stretch>
        </p:blipFill>
        <p:spPr bwMode="auto">
          <a:xfrm>
            <a:off x="428596" y="2714620"/>
            <a:ext cx="8215338" cy="3866041"/>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96086"/>
          </a:xfrm>
        </p:spPr>
        <p:txBody>
          <a:bodyPr>
            <a:normAutofit fontScale="90000"/>
          </a:bodyPr>
          <a:lstStyle/>
          <a:p>
            <a:r>
              <a:rPr lang="en-US" dirty="0" smtClean="0"/>
              <a:t>MAP SEARCH</a:t>
            </a:r>
            <a:endParaRPr lang="el-GR" dirty="0"/>
          </a:p>
        </p:txBody>
      </p:sp>
      <p:sp>
        <p:nvSpPr>
          <p:cNvPr id="3" name="Content Placeholder 2"/>
          <p:cNvSpPr>
            <a:spLocks noGrp="1"/>
          </p:cNvSpPr>
          <p:nvPr>
            <p:ph idx="1"/>
          </p:nvPr>
        </p:nvSpPr>
        <p:spPr>
          <a:xfrm>
            <a:off x="500034" y="1571612"/>
            <a:ext cx="8229600" cy="922016"/>
          </a:xfrm>
        </p:spPr>
        <p:txBody>
          <a:bodyPr/>
          <a:lstStyle/>
          <a:p>
            <a:pPr marL="0" algn="just">
              <a:buNone/>
            </a:pPr>
            <a:r>
              <a:rPr lang="el-GR" dirty="0" smtClean="0"/>
              <a:t>Αποτελέσματα αναζήτησης για Ασθένεια: </a:t>
            </a:r>
            <a:r>
              <a:rPr lang="en-US" dirty="0" smtClean="0"/>
              <a:t>alcoholism </a:t>
            </a:r>
            <a:r>
              <a:rPr lang="el-GR" dirty="0" smtClean="0"/>
              <a:t>Φάρμακο: </a:t>
            </a:r>
            <a:r>
              <a:rPr lang="en-US" dirty="0" smtClean="0"/>
              <a:t>placebo </a:t>
            </a:r>
            <a:r>
              <a:rPr lang="el-GR" dirty="0" smtClean="0"/>
              <a:t>χωρίς έτος.</a:t>
            </a:r>
            <a:endParaRPr lang="el-GR" dirty="0"/>
          </a:p>
        </p:txBody>
      </p:sp>
      <p:pic>
        <p:nvPicPr>
          <p:cNvPr id="8194" name="Picture 2"/>
          <p:cNvPicPr>
            <a:picLocks noChangeAspect="1" noChangeArrowheads="1"/>
          </p:cNvPicPr>
          <p:nvPr/>
        </p:nvPicPr>
        <p:blipFill>
          <a:blip r:embed="rId2"/>
          <a:srcRect/>
          <a:stretch>
            <a:fillRect/>
          </a:stretch>
        </p:blipFill>
        <p:spPr bwMode="auto">
          <a:xfrm>
            <a:off x="357158" y="2571744"/>
            <a:ext cx="8286776" cy="3906751"/>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867524"/>
          </a:xfrm>
        </p:spPr>
        <p:txBody>
          <a:bodyPr/>
          <a:lstStyle/>
          <a:p>
            <a:r>
              <a:rPr lang="en-US" dirty="0" smtClean="0"/>
              <a:t>MAP SEARCH</a:t>
            </a:r>
            <a:endParaRPr lang="el-GR" dirty="0"/>
          </a:p>
        </p:txBody>
      </p:sp>
      <p:sp>
        <p:nvSpPr>
          <p:cNvPr id="4" name="Content Placeholder 2"/>
          <p:cNvSpPr txBox="1">
            <a:spLocks/>
          </p:cNvSpPr>
          <p:nvPr/>
        </p:nvSpPr>
        <p:spPr>
          <a:xfrm>
            <a:off x="500034" y="1571612"/>
            <a:ext cx="8229600" cy="922016"/>
          </a:xfrm>
          <a:prstGeom prst="rect">
            <a:avLst/>
          </a:prstGeom>
        </p:spPr>
        <p:txBody>
          <a:bodyPr vert="horz">
            <a:normAutofit/>
          </a:bodyPr>
          <a:lstStyle/>
          <a:p>
            <a:pPr marL="0" marR="0" lvl="0" indent="-274320" algn="just" defTabSz="914400" rtl="0" eaLnBrk="1" fontAlgn="auto" latinLnBrk="0" hangingPunct="1">
              <a:lnSpc>
                <a:spcPct val="100000"/>
              </a:lnSpc>
              <a:spcBef>
                <a:spcPct val="20000"/>
              </a:spcBef>
              <a:spcAft>
                <a:spcPts val="0"/>
              </a:spcAft>
              <a:buClr>
                <a:schemeClr val="accent3"/>
              </a:buClr>
              <a:buSzPct val="95000"/>
              <a:buFont typeface="Wingdings 2"/>
              <a:buNone/>
              <a:tabLst/>
              <a:defRPr/>
            </a:pPr>
            <a:r>
              <a:rPr kumimoji="0" lang="el-GR" sz="2600" b="0" i="0" u="none" strike="noStrike" kern="1200" cap="none" spc="0" normalizeH="0" baseline="0" noProof="0" dirty="0" smtClean="0">
                <a:ln>
                  <a:noFill/>
                </a:ln>
                <a:solidFill>
                  <a:schemeClr val="tx1"/>
                </a:solidFill>
                <a:effectLst/>
                <a:uLnTx/>
                <a:uFillTx/>
                <a:latin typeface="+mn-lt"/>
                <a:ea typeface="+mn-ea"/>
                <a:cs typeface="+mn-cs"/>
              </a:rPr>
              <a:t>Αποτελέσματα αναζήτησης για Ασθένεια: </a:t>
            </a:r>
            <a:r>
              <a:rPr kumimoji="0" lang="en-US" sz="2600" b="0" i="0" u="none" strike="noStrike" kern="1200" cap="none" spc="0" normalizeH="0" baseline="0" noProof="0" dirty="0" smtClean="0">
                <a:ln>
                  <a:noFill/>
                </a:ln>
                <a:solidFill>
                  <a:schemeClr val="tx1"/>
                </a:solidFill>
                <a:effectLst/>
                <a:uLnTx/>
                <a:uFillTx/>
                <a:latin typeface="+mn-lt"/>
                <a:ea typeface="+mn-ea"/>
                <a:cs typeface="+mn-cs"/>
              </a:rPr>
              <a:t>alcoholism</a:t>
            </a:r>
            <a:r>
              <a:rPr kumimoji="0" lang="el-GR" sz="2600" b="0" i="0" u="none" strike="noStrike" kern="1200" cap="none" spc="0" normalizeH="0" baseline="0" noProof="0" dirty="0" smtClean="0">
                <a:ln>
                  <a:noFill/>
                </a:ln>
                <a:solidFill>
                  <a:schemeClr val="tx1"/>
                </a:solidFill>
                <a:effectLst/>
                <a:uLnTx/>
                <a:uFillTx/>
                <a:latin typeface="+mn-lt"/>
                <a:ea typeface="+mn-ea"/>
                <a:cs typeface="+mn-cs"/>
              </a:rPr>
              <a:t> Φάρμακο: </a:t>
            </a:r>
            <a:r>
              <a:rPr kumimoji="0" lang="en-US" sz="2600" b="0" i="0" u="none" strike="noStrike" kern="1200" cap="none" spc="0" normalizeH="0" baseline="0" noProof="0" dirty="0" smtClean="0">
                <a:ln>
                  <a:noFill/>
                </a:ln>
                <a:solidFill>
                  <a:schemeClr val="tx1"/>
                </a:solidFill>
                <a:effectLst/>
                <a:uLnTx/>
                <a:uFillTx/>
                <a:latin typeface="+mn-lt"/>
                <a:ea typeface="+mn-ea"/>
                <a:cs typeface="+mn-cs"/>
              </a:rPr>
              <a:t>placebo </a:t>
            </a:r>
            <a:r>
              <a:rPr kumimoji="0" lang="el-GR" sz="2600" b="0" i="0" u="none" strike="noStrike" kern="1200" cap="none" spc="0" normalizeH="0" baseline="0" noProof="0" dirty="0" smtClean="0">
                <a:ln>
                  <a:noFill/>
                </a:ln>
                <a:solidFill>
                  <a:schemeClr val="tx1"/>
                </a:solidFill>
                <a:effectLst/>
                <a:uLnTx/>
                <a:uFillTx/>
                <a:latin typeface="+mn-lt"/>
                <a:ea typeface="+mn-ea"/>
                <a:cs typeface="+mn-cs"/>
              </a:rPr>
              <a:t>και</a:t>
            </a:r>
            <a:r>
              <a:rPr kumimoji="0" lang="el-GR" sz="2600" b="0" i="0" u="none" strike="noStrike" kern="1200" cap="none" spc="0" normalizeH="0" noProof="0" dirty="0" smtClean="0">
                <a:ln>
                  <a:noFill/>
                </a:ln>
                <a:solidFill>
                  <a:schemeClr val="tx1"/>
                </a:solidFill>
                <a:effectLst/>
                <a:uLnTx/>
                <a:uFillTx/>
                <a:latin typeface="+mn-lt"/>
                <a:ea typeface="+mn-ea"/>
                <a:cs typeface="+mn-cs"/>
              </a:rPr>
              <a:t> έτος μετά το 201</a:t>
            </a:r>
            <a:r>
              <a:rPr kumimoji="0" lang="en-US" sz="2600" b="0" i="0" u="none" strike="noStrike" kern="1200" cap="none" spc="0" normalizeH="0" noProof="0" dirty="0" smtClean="0">
                <a:ln>
                  <a:noFill/>
                </a:ln>
                <a:solidFill>
                  <a:schemeClr val="tx1"/>
                </a:solidFill>
                <a:effectLst/>
                <a:uLnTx/>
                <a:uFillTx/>
                <a:latin typeface="+mn-lt"/>
                <a:ea typeface="+mn-ea"/>
                <a:cs typeface="+mn-cs"/>
              </a:rPr>
              <a:t>7</a:t>
            </a:r>
            <a:r>
              <a:rPr kumimoji="0" lang="el-GR" sz="2600" b="0" i="0" u="none" strike="noStrike" kern="1200" cap="none" spc="0" normalizeH="0" noProof="0" dirty="0" smtClean="0">
                <a:ln>
                  <a:noFill/>
                </a:ln>
                <a:solidFill>
                  <a:schemeClr val="tx1"/>
                </a:solidFill>
                <a:effectLst/>
                <a:uLnTx/>
                <a:uFillTx/>
                <a:latin typeface="+mn-lt"/>
                <a:ea typeface="+mn-ea"/>
                <a:cs typeface="+mn-cs"/>
              </a:rPr>
              <a:t>.</a:t>
            </a:r>
            <a:endParaRPr kumimoji="0" lang="el-GR" sz="2600" b="0" i="0" u="none" strike="noStrike" kern="1200" cap="none" spc="0" normalizeH="0" baseline="0" noProof="0" dirty="0">
              <a:ln>
                <a:noFill/>
              </a:ln>
              <a:solidFill>
                <a:schemeClr val="tx1"/>
              </a:solidFill>
              <a:effectLst/>
              <a:uLnTx/>
              <a:uFillTx/>
              <a:latin typeface="+mn-lt"/>
              <a:ea typeface="+mn-ea"/>
              <a:cs typeface="+mn-cs"/>
            </a:endParaRPr>
          </a:p>
        </p:txBody>
      </p:sp>
      <p:pic>
        <p:nvPicPr>
          <p:cNvPr id="9218" name="Picture 2"/>
          <p:cNvPicPr>
            <a:picLocks noChangeAspect="1" noChangeArrowheads="1"/>
          </p:cNvPicPr>
          <p:nvPr/>
        </p:nvPicPr>
        <p:blipFill>
          <a:blip r:embed="rId2"/>
          <a:srcRect/>
          <a:stretch>
            <a:fillRect/>
          </a:stretch>
        </p:blipFill>
        <p:spPr bwMode="auto">
          <a:xfrm>
            <a:off x="642910" y="2786058"/>
            <a:ext cx="7858148" cy="3683507"/>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867524"/>
          </a:xfrm>
        </p:spPr>
        <p:txBody>
          <a:bodyPr/>
          <a:lstStyle/>
          <a:p>
            <a:r>
              <a:rPr lang="en-US" dirty="0" smtClean="0"/>
              <a:t>CLINICAL STUDIES SEARCH</a:t>
            </a:r>
            <a:endParaRPr lang="el-GR" dirty="0"/>
          </a:p>
        </p:txBody>
      </p:sp>
      <p:sp>
        <p:nvSpPr>
          <p:cNvPr id="4" name="Content Placeholder 2"/>
          <p:cNvSpPr>
            <a:spLocks noGrp="1"/>
          </p:cNvSpPr>
          <p:nvPr>
            <p:ph idx="1"/>
          </p:nvPr>
        </p:nvSpPr>
        <p:spPr>
          <a:xfrm>
            <a:off x="457200" y="1571612"/>
            <a:ext cx="8229600" cy="1285884"/>
          </a:xfrm>
        </p:spPr>
        <p:txBody>
          <a:bodyPr>
            <a:normAutofit fontScale="92500" lnSpcReduction="20000"/>
          </a:bodyPr>
          <a:lstStyle/>
          <a:p>
            <a:pPr marL="0" algn="just">
              <a:buNone/>
            </a:pPr>
            <a:r>
              <a:rPr lang="el-GR" dirty="0" smtClean="0"/>
              <a:t>Στην σελίδα αυτή περιέχεται μια επιπλέον αναζήτηση σε όλες τις κλινικές μελέτες που έχουν γίνει για μια ασθένια και πληροφορίες για αυτές.Περιέχει μια φόρμα που δέχεται ως είσοδο την ασθένεια.</a:t>
            </a:r>
            <a:endParaRPr lang="el-GR" dirty="0"/>
          </a:p>
        </p:txBody>
      </p:sp>
      <p:pic>
        <p:nvPicPr>
          <p:cNvPr id="10242" name="Picture 2"/>
          <p:cNvPicPr>
            <a:picLocks noChangeAspect="1" noChangeArrowheads="1"/>
          </p:cNvPicPr>
          <p:nvPr/>
        </p:nvPicPr>
        <p:blipFill>
          <a:blip r:embed="rId2"/>
          <a:srcRect/>
          <a:stretch>
            <a:fillRect/>
          </a:stretch>
        </p:blipFill>
        <p:spPr bwMode="auto">
          <a:xfrm>
            <a:off x="428596" y="2786058"/>
            <a:ext cx="8215338" cy="386421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867524"/>
          </a:xfrm>
        </p:spPr>
        <p:txBody>
          <a:bodyPr/>
          <a:lstStyle/>
          <a:p>
            <a:r>
              <a:rPr lang="en-US" dirty="0" smtClean="0"/>
              <a:t>CLINICAL STUDIES SEARCH</a:t>
            </a:r>
            <a:endParaRPr lang="el-GR" dirty="0"/>
          </a:p>
        </p:txBody>
      </p:sp>
      <p:sp>
        <p:nvSpPr>
          <p:cNvPr id="6" name="Content Placeholder 2"/>
          <p:cNvSpPr txBox="1">
            <a:spLocks/>
          </p:cNvSpPr>
          <p:nvPr/>
        </p:nvSpPr>
        <p:spPr>
          <a:xfrm>
            <a:off x="500034" y="1571612"/>
            <a:ext cx="8229600" cy="922016"/>
          </a:xfrm>
          <a:prstGeom prst="rect">
            <a:avLst/>
          </a:prstGeom>
        </p:spPr>
        <p:txBody>
          <a:bodyPr vert="horz">
            <a:normAutofit/>
          </a:bodyPr>
          <a:lstStyle/>
          <a:p>
            <a:pPr marL="0" marR="0" lvl="0" indent="-274320" algn="just" defTabSz="914400" rtl="0" eaLnBrk="1" fontAlgn="auto" latinLnBrk="0" hangingPunct="1">
              <a:lnSpc>
                <a:spcPct val="100000"/>
              </a:lnSpc>
              <a:spcBef>
                <a:spcPct val="20000"/>
              </a:spcBef>
              <a:spcAft>
                <a:spcPts val="0"/>
              </a:spcAft>
              <a:buClr>
                <a:schemeClr val="accent3"/>
              </a:buClr>
              <a:buSzPct val="95000"/>
              <a:buFont typeface="Wingdings 2"/>
              <a:buNone/>
              <a:tabLst/>
              <a:defRPr/>
            </a:pPr>
            <a:r>
              <a:rPr kumimoji="0" lang="el-GR" sz="2600" b="0" i="0" u="none" strike="noStrike" kern="1200" cap="none" spc="0" normalizeH="0" baseline="0" noProof="0" dirty="0" smtClean="0">
                <a:ln>
                  <a:noFill/>
                </a:ln>
                <a:solidFill>
                  <a:schemeClr val="tx1"/>
                </a:solidFill>
                <a:effectLst/>
                <a:uLnTx/>
                <a:uFillTx/>
                <a:latin typeface="+mn-lt"/>
                <a:ea typeface="+mn-ea"/>
                <a:cs typeface="+mn-cs"/>
              </a:rPr>
              <a:t>Αποτελέσματα αναζήτησης για Ασθένεια:</a:t>
            </a:r>
            <a:r>
              <a:rPr kumimoji="0" lang="el-GR" sz="2600" b="0" i="0" u="none" strike="noStrike" kern="1200" cap="none" spc="0" normalizeH="0" noProof="0" dirty="0" smtClean="0">
                <a:ln>
                  <a:noFill/>
                </a:ln>
                <a:solidFill>
                  <a:schemeClr val="tx1"/>
                </a:solidFill>
                <a:effectLst/>
                <a:uLnTx/>
                <a:uFillTx/>
                <a:latin typeface="+mn-lt"/>
                <a:ea typeface="+mn-ea"/>
                <a:cs typeface="+mn-cs"/>
              </a:rPr>
              <a:t> </a:t>
            </a:r>
            <a:r>
              <a:rPr kumimoji="0" lang="en-US" sz="2600" b="0" i="0" u="none" strike="noStrike" kern="1200" cap="none" spc="0" normalizeH="0" noProof="0" dirty="0" smtClean="0">
                <a:ln>
                  <a:noFill/>
                </a:ln>
                <a:solidFill>
                  <a:schemeClr val="tx1"/>
                </a:solidFill>
                <a:effectLst/>
                <a:uLnTx/>
                <a:uFillTx/>
                <a:latin typeface="+mn-lt"/>
                <a:ea typeface="+mn-ea"/>
                <a:cs typeface="+mn-cs"/>
              </a:rPr>
              <a:t>Esophageal Diseases</a:t>
            </a:r>
            <a:endParaRPr kumimoji="0" lang="el-GR" sz="2600" b="0" i="0" u="none" strike="noStrike" kern="1200" cap="none" spc="0" normalizeH="0" baseline="0" noProof="0" dirty="0">
              <a:ln>
                <a:noFill/>
              </a:ln>
              <a:solidFill>
                <a:schemeClr val="tx1"/>
              </a:solidFill>
              <a:effectLst/>
              <a:uLnTx/>
              <a:uFillTx/>
              <a:latin typeface="+mn-lt"/>
              <a:ea typeface="+mn-ea"/>
              <a:cs typeface="+mn-cs"/>
            </a:endParaRPr>
          </a:p>
        </p:txBody>
      </p:sp>
      <p:pic>
        <p:nvPicPr>
          <p:cNvPr id="11266" name="Picture 2"/>
          <p:cNvPicPr>
            <a:picLocks noChangeAspect="1" noChangeArrowheads="1"/>
          </p:cNvPicPr>
          <p:nvPr/>
        </p:nvPicPr>
        <p:blipFill>
          <a:blip r:embed="rId2"/>
          <a:srcRect/>
          <a:stretch>
            <a:fillRect/>
          </a:stretch>
        </p:blipFill>
        <p:spPr bwMode="auto">
          <a:xfrm>
            <a:off x="214282" y="2357430"/>
            <a:ext cx="8786842" cy="4140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938962"/>
          </a:xfrm>
        </p:spPr>
        <p:txBody>
          <a:bodyPr/>
          <a:lstStyle/>
          <a:p>
            <a:r>
              <a:rPr lang="el-GR" dirty="0" smtClean="0"/>
              <a:t>ΘΕΜΑ ΕΡΓΑΣΙΑΣ</a:t>
            </a:r>
            <a:endParaRPr lang="el-GR" dirty="0"/>
          </a:p>
        </p:txBody>
      </p:sp>
      <p:sp>
        <p:nvSpPr>
          <p:cNvPr id="3" name="Content Placeholder 2"/>
          <p:cNvSpPr>
            <a:spLocks noGrp="1"/>
          </p:cNvSpPr>
          <p:nvPr>
            <p:ph idx="1"/>
          </p:nvPr>
        </p:nvSpPr>
        <p:spPr>
          <a:xfrm>
            <a:off x="357158" y="1714488"/>
            <a:ext cx="8643998" cy="4610112"/>
          </a:xfrm>
        </p:spPr>
        <p:txBody>
          <a:bodyPr>
            <a:normAutofit/>
          </a:bodyPr>
          <a:lstStyle/>
          <a:p>
            <a:pPr marL="0" algn="just">
              <a:spcBef>
                <a:spcPts val="0"/>
              </a:spcBef>
              <a:buNone/>
            </a:pPr>
            <a:r>
              <a:rPr lang="el-GR" dirty="0" smtClean="0"/>
              <a:t>Το θέμα της παρούσας εργασίας είναι μια διαδικτυακή εφαρμογή στην οποία παρουσιάζονται οι χώρες που έχουν πραγματοποιηθεί κλινικές μελέτες για μία συγκεκριμένη ασθένεια και ένα συγκεκριμένο φαρμακο. Η εφαρμογή δέχεται ως είσοδο απο τον χρήστη μία ασθένεια και ένα φαρμακο και επιστρέφει τις χώρες που έχουν γίνει έρευνες με αυτα τα δεδομενα ταξινομημένες ανάλογα με το πλήθος τους.Το πλήθος αυτό εμφανίζεται μαζί με την εκάστοτε χώρα ενώ τα αποτελέσματα παρουσιάζονται επιπλέον κάνοντας χρήση ενός χάρτη. </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938962"/>
          </a:xfrm>
        </p:spPr>
        <p:txBody>
          <a:bodyPr/>
          <a:lstStyle/>
          <a:p>
            <a:r>
              <a:rPr lang="en-US" dirty="0" smtClean="0"/>
              <a:t>CONTACT</a:t>
            </a:r>
            <a:endParaRPr lang="el-GR" dirty="0"/>
          </a:p>
        </p:txBody>
      </p:sp>
      <p:sp>
        <p:nvSpPr>
          <p:cNvPr id="3" name="Content Placeholder 2"/>
          <p:cNvSpPr>
            <a:spLocks noGrp="1"/>
          </p:cNvSpPr>
          <p:nvPr>
            <p:ph idx="1"/>
          </p:nvPr>
        </p:nvSpPr>
        <p:spPr>
          <a:xfrm>
            <a:off x="500034" y="1714488"/>
            <a:ext cx="8229600" cy="1357322"/>
          </a:xfrm>
        </p:spPr>
        <p:txBody>
          <a:bodyPr>
            <a:normAutofit fontScale="92500" lnSpcReduction="20000"/>
          </a:bodyPr>
          <a:lstStyle/>
          <a:p>
            <a:pPr marL="0" algn="just">
              <a:buNone/>
            </a:pPr>
            <a:r>
              <a:rPr lang="el-GR" dirty="0" smtClean="0"/>
              <a:t>Η σελίδα αυτή περιέχεια προσωπικές πληροφορίες. Συγκεκριμένα περιέχει ονοματεπώνυμο , στοιχεία της σχολής ,στοιχεία επικοινωνίας και σύνδεσμο για το </a:t>
            </a:r>
            <a:r>
              <a:rPr lang="en-US" dirty="0" smtClean="0"/>
              <a:t>repository </a:t>
            </a:r>
            <a:r>
              <a:rPr lang="el-GR" dirty="0" smtClean="0"/>
              <a:t>στο </a:t>
            </a:r>
            <a:r>
              <a:rPr lang="en-US" dirty="0" err="1" smtClean="0"/>
              <a:t>GitHub</a:t>
            </a:r>
            <a:r>
              <a:rPr lang="en-US" dirty="0" smtClean="0"/>
              <a:t> </a:t>
            </a:r>
            <a:r>
              <a:rPr lang="el-GR" dirty="0" smtClean="0"/>
              <a:t>της εφαρμογής. </a:t>
            </a:r>
            <a:endParaRPr lang="el-GR" dirty="0"/>
          </a:p>
        </p:txBody>
      </p:sp>
      <p:pic>
        <p:nvPicPr>
          <p:cNvPr id="12290" name="Picture 2"/>
          <p:cNvPicPr>
            <a:picLocks noChangeAspect="1" noChangeArrowheads="1"/>
          </p:cNvPicPr>
          <p:nvPr/>
        </p:nvPicPr>
        <p:blipFill>
          <a:blip r:embed="rId2"/>
          <a:srcRect/>
          <a:stretch>
            <a:fillRect/>
          </a:stretch>
        </p:blipFill>
        <p:spPr bwMode="auto">
          <a:xfrm>
            <a:off x="714348" y="3000372"/>
            <a:ext cx="7509970" cy="3532197"/>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Youtube</a:t>
            </a:r>
            <a:r>
              <a:rPr lang="en-US" dirty="0" smtClean="0"/>
              <a:t> Video</a:t>
            </a:r>
            <a:endParaRPr lang="el-GR" dirty="0"/>
          </a:p>
        </p:txBody>
      </p:sp>
      <p:sp>
        <p:nvSpPr>
          <p:cNvPr id="3" name="Content Placeholder 2"/>
          <p:cNvSpPr>
            <a:spLocks noGrp="1"/>
          </p:cNvSpPr>
          <p:nvPr>
            <p:ph idx="1"/>
          </p:nvPr>
        </p:nvSpPr>
        <p:spPr/>
        <p:txBody>
          <a:bodyPr/>
          <a:lstStyle/>
          <a:p>
            <a:pPr marL="0" algn="just">
              <a:buNone/>
            </a:pPr>
            <a:r>
              <a:rPr lang="el-GR" dirty="0" smtClean="0"/>
              <a:t>Στον σύνδεσμο </a:t>
            </a:r>
            <a:r>
              <a:rPr lang="en-US" dirty="0" smtClean="0"/>
              <a:t>https://youtu.be/TgvlfLoTU_I</a:t>
            </a:r>
            <a:r>
              <a:rPr lang="el-GR" dirty="0" smtClean="0"/>
              <a:t> </a:t>
            </a:r>
            <a:r>
              <a:rPr lang="el-GR" dirty="0" smtClean="0"/>
              <a:t>περιέχεται ένα βίντεο που παρουσιάζει αναλυτικά την λειτουργία της εφαρμογής.</a:t>
            </a:r>
            <a:endParaRPr lang="el-GR" dirty="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14348" y="2857496"/>
            <a:ext cx="7772400" cy="1362456"/>
          </a:xfrm>
        </p:spPr>
        <p:txBody>
          <a:bodyPr/>
          <a:lstStyle/>
          <a:p>
            <a:r>
              <a:rPr lang="el-GR" dirty="0" smtClean="0"/>
              <a:t>ΕΥΧΑΡΙΣΤΩ ΓΙΑ ΤΗΝ ΠΡΟΣΟΧΗ!!</a:t>
            </a:r>
            <a:endParaRPr lang="el-GR" dirty="0"/>
          </a:p>
        </p:txBody>
      </p:sp>
      <p:sp>
        <p:nvSpPr>
          <p:cNvPr id="5" name="Text Placeholder 4"/>
          <p:cNvSpPr>
            <a:spLocks noGrp="1"/>
          </p:cNvSpPr>
          <p:nvPr>
            <p:ph type="body" idx="1"/>
          </p:nvPr>
        </p:nvSpPr>
        <p:spPr/>
        <p:txBody>
          <a:bodyPr/>
          <a:lstStyle/>
          <a:p>
            <a:endParaRPr lang="el-GR"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l-GR" dirty="0" smtClean="0"/>
              <a:t>ΘΕΜΑ ΕΡΓΑΣΙΑΣ (Συνέχεια)</a:t>
            </a:r>
            <a:endParaRPr lang="el-GR" dirty="0"/>
          </a:p>
        </p:txBody>
      </p:sp>
      <p:sp>
        <p:nvSpPr>
          <p:cNvPr id="3" name="Content Placeholder 2"/>
          <p:cNvSpPr>
            <a:spLocks noGrp="1"/>
          </p:cNvSpPr>
          <p:nvPr>
            <p:ph idx="1"/>
          </p:nvPr>
        </p:nvSpPr>
        <p:spPr>
          <a:xfrm>
            <a:off x="428596" y="2000240"/>
            <a:ext cx="8229600" cy="4389120"/>
          </a:xfrm>
        </p:spPr>
        <p:txBody>
          <a:bodyPr/>
          <a:lstStyle/>
          <a:p>
            <a:pPr marL="0" algn="just">
              <a:buNone/>
            </a:pPr>
            <a:r>
              <a:rPr lang="el-GR" dirty="0" smtClean="0"/>
              <a:t>Η εφαρμογή περιλαμβάνει ένα φίλτρο μέσω του οποίου ο χρήστης επιλέγει (αν το επιθυμεί) την ημερομηνία απο την οποία και μετά θα έχουν ξεκινήσει οι κλινικές μελέτες που θα προσμεντρούνται στα αποτελέσματα. Τέλος, ο χρήστης μπορεί να αναζητήσει πληροφορίες για κλινικές μελέτες πάνω σε κάποια συγκεκριμένη ασθένεια.Τα δεδομένα που χρησιμοποιούνται  από την εφαρμογή βρίσκονται στο https://clinicaltrials.gov.</a:t>
            </a:r>
            <a:endParaRPr lang="el-GR"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85786" y="2857496"/>
            <a:ext cx="7772400" cy="1362456"/>
          </a:xfrm>
        </p:spPr>
        <p:txBody>
          <a:bodyPr/>
          <a:lstStyle/>
          <a:p>
            <a:pPr algn="ctr"/>
            <a:r>
              <a:rPr lang="el-GR" dirty="0" smtClean="0"/>
              <a:t>ΕΓΚΑΤΑΣΤΑΣΗ ΕΦΑΡΜΟΓΗΣ</a:t>
            </a:r>
            <a:endParaRPr lang="el-GR"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642918"/>
            <a:ext cx="8229600" cy="1143000"/>
          </a:xfrm>
        </p:spPr>
        <p:txBody>
          <a:bodyPr>
            <a:normAutofit fontScale="90000"/>
          </a:bodyPr>
          <a:lstStyle/>
          <a:p>
            <a:r>
              <a:rPr lang="el-GR" dirty="0" smtClean="0"/>
              <a:t>Διαδικασία Εγκατάστασης Εφαρμογής</a:t>
            </a:r>
            <a:endParaRPr lang="el-GR" dirty="0"/>
          </a:p>
        </p:txBody>
      </p:sp>
      <p:sp>
        <p:nvSpPr>
          <p:cNvPr id="3" name="Content Placeholder 2"/>
          <p:cNvSpPr>
            <a:spLocks noGrp="1"/>
          </p:cNvSpPr>
          <p:nvPr>
            <p:ph idx="1"/>
          </p:nvPr>
        </p:nvSpPr>
        <p:spPr/>
        <p:txBody>
          <a:bodyPr>
            <a:normAutofit fontScale="25000" lnSpcReduction="20000"/>
          </a:bodyPr>
          <a:lstStyle/>
          <a:p>
            <a:pPr marL="0" algn="just">
              <a:buNone/>
            </a:pPr>
            <a:r>
              <a:rPr lang="el-GR" sz="8000" b="1" u="sng" dirty="0" smtClean="0"/>
              <a:t>Βήμα 1</a:t>
            </a:r>
          </a:p>
          <a:p>
            <a:pPr marL="0" algn="just">
              <a:buNone/>
            </a:pPr>
            <a:r>
              <a:rPr lang="el-GR" sz="8000" dirty="0" smtClean="0"/>
              <a:t>Αρχικά κατεβάζουμε τα δεδομένα που θα χρησιμοποιήσει η εφαμογή απο την σελίδα https://clinicaltrials.gov/AllPublicXML.zip. Κάνουμε unzip το συγκεκριμένο αρχείο στον υπολογιστή μας και προκύπτει έτσι ένας φάκελος AllPublicXML που περιέχει όλα τα δεδομένα σε μορφή xml αρχείων.</a:t>
            </a:r>
          </a:p>
          <a:p>
            <a:pPr marL="0" algn="just">
              <a:buNone/>
            </a:pPr>
            <a:r>
              <a:rPr lang="el-GR" sz="8000" dirty="0" smtClean="0"/>
              <a:t>Σημείωση:Στον φάκελο data του repository περιέχεται ενα zip αρχείο με εναν μικρό αριθμό των αρχείων αυτών για πιο γρήγπρες δοκιμές.</a:t>
            </a:r>
          </a:p>
          <a:p>
            <a:pPr marL="0" algn="just">
              <a:buNone/>
            </a:pPr>
            <a:endParaRPr lang="el-GR" sz="8000" dirty="0" smtClean="0"/>
          </a:p>
          <a:p>
            <a:pPr marL="0" algn="just">
              <a:buNone/>
            </a:pPr>
            <a:r>
              <a:rPr lang="el-GR" sz="8000" b="1" u="sng" dirty="0" smtClean="0"/>
              <a:t>Βήμα 2</a:t>
            </a:r>
          </a:p>
          <a:p>
            <a:pPr marL="0" algn="just">
              <a:buNone/>
            </a:pPr>
            <a:r>
              <a:rPr lang="el-GR" sz="8000" dirty="0" smtClean="0"/>
              <a:t>Κατεβάζουμε απο την σελίδα https://www.apachefriends.org/download.html το πρόγραμμα xampp και το εγκαθιστούμε στον υπολογιστή μας.Επιπλέον απο τον σύνδεσμο https://downloads.apache.org/tomcat/tomcat-8/v8.5.57/bin/apache-tomcat-8.5.57.tar.gz κατεβάζουμε το zip του Appache Tomcat και το κάνουμε unzip στον υπολογιστή μας.</a:t>
            </a:r>
          </a:p>
          <a:p>
            <a:pPr marL="0">
              <a:buNone/>
            </a:pPr>
            <a:endParaRPr lang="el-GR" sz="4000" dirty="0" smtClean="0"/>
          </a:p>
          <a:p>
            <a:pPr marL="0">
              <a:buNone/>
            </a:pPr>
            <a:endParaRPr lang="el-GR"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l-GR" dirty="0" smtClean="0"/>
              <a:t>Διαδικασία Εγκατάστασης Εφαρμογής (Συνέχεια)</a:t>
            </a:r>
            <a:endParaRPr lang="el-GR" dirty="0"/>
          </a:p>
        </p:txBody>
      </p:sp>
      <p:sp>
        <p:nvSpPr>
          <p:cNvPr id="3" name="Content Placeholder 2"/>
          <p:cNvSpPr>
            <a:spLocks noGrp="1"/>
          </p:cNvSpPr>
          <p:nvPr>
            <p:ph idx="1"/>
          </p:nvPr>
        </p:nvSpPr>
        <p:spPr/>
        <p:txBody>
          <a:bodyPr>
            <a:normAutofit/>
          </a:bodyPr>
          <a:lstStyle/>
          <a:p>
            <a:pPr marL="0">
              <a:buNone/>
            </a:pPr>
            <a:r>
              <a:rPr lang="el-GR" sz="2000" b="1" u="sng" dirty="0" smtClean="0"/>
              <a:t>Βήμα 3</a:t>
            </a:r>
          </a:p>
          <a:p>
            <a:pPr marL="0">
              <a:buNone/>
            </a:pPr>
            <a:r>
              <a:rPr lang="el-GR" sz="2000" dirty="0" smtClean="0"/>
              <a:t>Αφού έχουμε κατεβάσει το φάκελο Appathon-NTUA του github repository τον μετακινούμε στον φάκελο /opt/lampp/htdocs στον υπολογιστή μας.Ακόμη στον φάκελο webapps του Tomcat που κατεβάσαμε στο προηγούμενο βήμα  αντιγράφουμε το φάκελο jsp του Appathon-NTUA.</a:t>
            </a:r>
          </a:p>
          <a:p>
            <a:pPr marL="0">
              <a:buNone/>
            </a:pPr>
            <a:endParaRPr lang="el-GR" sz="2000" dirty="0" smtClean="0"/>
          </a:p>
          <a:p>
            <a:pPr marL="0">
              <a:buNone/>
            </a:pPr>
            <a:r>
              <a:rPr lang="el-GR" sz="2000" b="1" u="sng" dirty="0" smtClean="0"/>
              <a:t>Βήμα 4</a:t>
            </a:r>
          </a:p>
          <a:p>
            <a:pPr marL="0">
              <a:buNone/>
            </a:pPr>
            <a:r>
              <a:rPr lang="el-GR" sz="2000" dirty="0" smtClean="0"/>
              <a:t>Ανοίγοντας την εφαρμογή του xampp που εγκαταστήσαμε στο Βήμα 2 ξεκινάμε τους servers της SQL και του Appache.Επιπλέον στον φάκελο του tomcat ανοίγουμε ένα terminal και τρέχουμε την εντολή ./bin/startup.sh για να ξεκινήσει και αυτός ο server.</a:t>
            </a:r>
          </a:p>
          <a:p>
            <a:pPr marL="0">
              <a:buNone/>
            </a:pPr>
            <a:endParaRPr lang="el-GR"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l-GR" dirty="0" smtClean="0"/>
              <a:t>Διαδικασία Εγκατάστασης Εφαρμογής (Συνέχεια)</a:t>
            </a:r>
            <a:endParaRPr lang="el-GR" dirty="0"/>
          </a:p>
        </p:txBody>
      </p:sp>
      <p:sp>
        <p:nvSpPr>
          <p:cNvPr id="3" name="Content Placeholder 2"/>
          <p:cNvSpPr>
            <a:spLocks noGrp="1"/>
          </p:cNvSpPr>
          <p:nvPr>
            <p:ph idx="1"/>
          </p:nvPr>
        </p:nvSpPr>
        <p:spPr>
          <a:xfrm>
            <a:off x="457200" y="1935480"/>
            <a:ext cx="8229600" cy="4779668"/>
          </a:xfrm>
        </p:spPr>
        <p:txBody>
          <a:bodyPr>
            <a:normAutofit fontScale="32500" lnSpcReduction="20000"/>
          </a:bodyPr>
          <a:lstStyle/>
          <a:p>
            <a:pPr marL="0" algn="just">
              <a:buNone/>
            </a:pPr>
            <a:r>
              <a:rPr lang="el-GR" sz="6200" b="1" u="sng" dirty="0" smtClean="0"/>
              <a:t>Βήμα 5</a:t>
            </a:r>
          </a:p>
          <a:p>
            <a:pPr marL="0" algn="just">
              <a:buNone/>
            </a:pPr>
            <a:r>
              <a:rPr lang="el-GR" sz="6200" dirty="0" smtClean="0"/>
              <a:t>Αφού ενεργοποιήσαμε του servers απομένει να κάνουμε parse τα δεδομένα που θέλουμε απο τα αρχεία xml στην SQL.Για να το κάνουμε αυτό στον φάκελο Appathon-NTUA (που έχουμε μετακινησεί στον φάκελο του xampp) ανοίγουμε ένα terminal και τρέχουμε την εντολή ./parse.py /path/to/AllPublicXML/file για να τρέξει το script που κάνει το parse των δεδομένων.Η διαδικασία αυτή παίρνει λίγη ώρα λόγω του μεγάλου όγκου των αρχείων. Για την διαδικασία αυτή πρέπει να εγκαταστήσουμε το πακέτο mysqlconnector της python.</a:t>
            </a:r>
          </a:p>
          <a:p>
            <a:pPr marL="0" algn="just">
              <a:buNone/>
            </a:pPr>
            <a:r>
              <a:rPr lang="el-GR" sz="6200" b="1" u="sng" dirty="0" smtClean="0"/>
              <a:t>Βήμα 6</a:t>
            </a:r>
          </a:p>
          <a:p>
            <a:pPr marL="0" algn="just">
              <a:buNone/>
            </a:pPr>
            <a:r>
              <a:rPr lang="el-GR" sz="6200" dirty="0" smtClean="0"/>
              <a:t>Η εφαρμογή είναι έτοιμη να ξεκινήσει.Είτε ανοίγουμε το αρχείο home.html του φακέλου html σε έναν browser είτε σε έναν browser συνδεόμαστε στον σύνδεσμο localhost:80/Appathon-NTUA/html/home.html (Αν ο server του Appache του xampp βρίσκεται σε διαφορετικό απο το 80 τοποθετούμε στον παραπάνω σύνδεσμο το αντίστοιχο port).</a:t>
            </a:r>
          </a:p>
          <a:p>
            <a:pPr marL="0" algn="just">
              <a:buNone/>
            </a:pPr>
            <a:r>
              <a:rPr lang="el-GR" sz="6200" b="1" u="sng" dirty="0" smtClean="0"/>
              <a:t>Σημείωση: </a:t>
            </a:r>
            <a:r>
              <a:rPr lang="el-GR" sz="6200" dirty="0" smtClean="0"/>
              <a:t>Τα παραπάνω βήματα αφορούν την εγκατάσταση της εφαρμογής κατά την πρώτη εκτέλεση.Σε επόμενες εκτελέσεις αρκεί η εκτέλεση των βημάτων 4 και 6.</a:t>
            </a:r>
          </a:p>
          <a:p>
            <a:pPr marL="0">
              <a:buNone/>
            </a:pPr>
            <a:endParaRPr lang="el-GR"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42910" y="2786058"/>
            <a:ext cx="7772400" cy="1362456"/>
          </a:xfrm>
        </p:spPr>
        <p:txBody>
          <a:bodyPr/>
          <a:lstStyle/>
          <a:p>
            <a:pPr algn="ctr"/>
            <a:r>
              <a:rPr lang="el-GR" dirty="0" smtClean="0"/>
              <a:t>ΑΡΧΙΤΕΚΤΟΝΙΚΕΣ ΥΛΟΠΟΙΗΣΗΣ ΕΦΑΡΜΟΓΗΣ</a:t>
            </a:r>
            <a:endParaRPr lang="el-GR" dirty="0"/>
          </a:p>
        </p:txBody>
      </p:sp>
      <p:sp>
        <p:nvSpPr>
          <p:cNvPr id="7" name="Text Placeholder 6"/>
          <p:cNvSpPr>
            <a:spLocks noGrp="1"/>
          </p:cNvSpPr>
          <p:nvPr>
            <p:ph type="body" idx="1"/>
          </p:nvPr>
        </p:nvSpPr>
        <p:spPr/>
        <p:txBody>
          <a:bodyPr/>
          <a:lstStyle/>
          <a:p>
            <a:endParaRPr lang="el-GR"/>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low">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Flow">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scene3d>
            <a:camera prst="orthographicFront" fov="0">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Flow</Template>
  <TotalTime>186</TotalTime>
  <Words>1373</Words>
  <Application>Microsoft Office PowerPoint</Application>
  <PresentationFormat>On-screen Show (4:3)</PresentationFormat>
  <Paragraphs>115</Paragraphs>
  <Slides>32</Slides>
  <Notes>0</Notes>
  <HiddenSlides>0</HiddenSlides>
  <MMClips>0</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Flow</vt:lpstr>
      <vt:lpstr>Διαδίκτυο και Εφαρμογές</vt:lpstr>
      <vt:lpstr>ΘΕΜΑ ΕΡΓΑΣΙΑΣ</vt:lpstr>
      <vt:lpstr>ΘΕΜΑ ΕΡΓΑΣΙΑΣ</vt:lpstr>
      <vt:lpstr>ΘΕΜΑ ΕΡΓΑΣΙΑΣ (Συνέχεια)</vt:lpstr>
      <vt:lpstr>ΕΓΚΑΤΑΣΤΑΣΗ ΕΦΑΡΜΟΓΗΣ</vt:lpstr>
      <vt:lpstr>Διαδικασία Εγκατάστασης Εφαρμογής</vt:lpstr>
      <vt:lpstr>Διαδικασία Εγκατάστασης Εφαρμογής (Συνέχεια)</vt:lpstr>
      <vt:lpstr>Διαδικασία Εγκατάστασης Εφαρμογής (Συνέχεια)</vt:lpstr>
      <vt:lpstr>ΑΡΧΙΤΕΚΤΟΝΙΚΕΣ ΥΛΟΠΟΙΗΣΗΣ ΕΦΑΡΜΟΓΗΣ</vt:lpstr>
      <vt:lpstr>Αρχιτεκτονικές και Γλωσσές Προγραμματισμού</vt:lpstr>
      <vt:lpstr>HTML</vt:lpstr>
      <vt:lpstr>CSS</vt:lpstr>
      <vt:lpstr>HOME PAGE</vt:lpstr>
      <vt:lpstr>JAVASCRIPT</vt:lpstr>
      <vt:lpstr>JAVASCRIPT (Συνέχεια)</vt:lpstr>
      <vt:lpstr>JAVA</vt:lpstr>
      <vt:lpstr>PYTHON</vt:lpstr>
      <vt:lpstr>SQL</vt:lpstr>
      <vt:lpstr>SERVERS</vt:lpstr>
      <vt:lpstr>ΧΡΗΣΗ ΤΗΣ ΕΦΑΡΜΟΓΗΣ</vt:lpstr>
      <vt:lpstr>HOME PAGE</vt:lpstr>
      <vt:lpstr>SIMPLE SEARCH</vt:lpstr>
      <vt:lpstr>SIMPLE SEARCH</vt:lpstr>
      <vt:lpstr>SIMPLE SEARCH</vt:lpstr>
      <vt:lpstr>MAP SEARCH</vt:lpstr>
      <vt:lpstr>MAP SEARCH</vt:lpstr>
      <vt:lpstr>MAP SEARCH</vt:lpstr>
      <vt:lpstr>CLINICAL STUDIES SEARCH</vt:lpstr>
      <vt:lpstr>CLINICAL STUDIES SEARCH</vt:lpstr>
      <vt:lpstr>CONTACT</vt:lpstr>
      <vt:lpstr>Youtube Video</vt:lpstr>
      <vt:lpstr>ΕΥΧΑΡΙΣΤΩ ΓΙΑ ΤΗΝ ΠΡΟΣΟΧΗ!!</vt:lpstr>
    </vt:vector>
  </TitlesOfParts>
  <Company>HP</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Διαδίκτυο και Εφαρμογές</dc:title>
  <dc:creator>Γιώργος Χαρατσάρης</dc:creator>
  <cp:lastModifiedBy>Γιώργος Χαρατσάρης</cp:lastModifiedBy>
  <cp:revision>52</cp:revision>
  <dcterms:created xsi:type="dcterms:W3CDTF">2020-08-03T15:51:36Z</dcterms:created>
  <dcterms:modified xsi:type="dcterms:W3CDTF">2020-08-05T17:07:19Z</dcterms:modified>
</cp:coreProperties>
</file>

<file path=docProps/thumbnail.jpeg>
</file>